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40"/>
  </p:notesMasterIdLst>
  <p:sldIdLst>
    <p:sldId id="256" r:id="rId5"/>
    <p:sldId id="257" r:id="rId6"/>
    <p:sldId id="260" r:id="rId7"/>
    <p:sldId id="261" r:id="rId8"/>
    <p:sldId id="262" r:id="rId9"/>
    <p:sldId id="263" r:id="rId10"/>
    <p:sldId id="277" r:id="rId11"/>
    <p:sldId id="278" r:id="rId12"/>
    <p:sldId id="267" r:id="rId13"/>
    <p:sldId id="276" r:id="rId14"/>
    <p:sldId id="281" r:id="rId15"/>
    <p:sldId id="283" r:id="rId16"/>
    <p:sldId id="284" r:id="rId17"/>
    <p:sldId id="279" r:id="rId18"/>
    <p:sldId id="285" r:id="rId19"/>
    <p:sldId id="286" r:id="rId20"/>
    <p:sldId id="287" r:id="rId21"/>
    <p:sldId id="288" r:id="rId22"/>
    <p:sldId id="289" r:id="rId23"/>
    <p:sldId id="292" r:id="rId24"/>
    <p:sldId id="298" r:id="rId25"/>
    <p:sldId id="299" r:id="rId26"/>
    <p:sldId id="297" r:id="rId27"/>
    <p:sldId id="294" r:id="rId28"/>
    <p:sldId id="295" r:id="rId29"/>
    <p:sldId id="296" r:id="rId30"/>
    <p:sldId id="291" r:id="rId31"/>
    <p:sldId id="300" r:id="rId32"/>
    <p:sldId id="301" r:id="rId33"/>
    <p:sldId id="302" r:id="rId34"/>
    <p:sldId id="303" r:id="rId35"/>
    <p:sldId id="304" r:id="rId36"/>
    <p:sldId id="305" r:id="rId37"/>
    <p:sldId id="290" r:id="rId38"/>
    <p:sldId id="293" r:id="rId39"/>
  </p:sldIdLst>
  <p:sldSz cx="9144000" cy="6858000" type="screen4x3"/>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4F788-7C6F-4E58-8DF3-E60AF1EE25B8}" v="203" dt="2023-02-11T01:09:00.341"/>
    <p1510:client id="{224CC9B6-A6C2-46C7-BBB9-C6A60C5C4540}" v="35" dt="2020-10-29T00:07:35.914"/>
    <p1510:client id="{41FEADCC-3D03-491E-AE9F-3AA9E486C85A}" v="516" dt="2023-02-10T16:57:48.180"/>
    <p1510:client id="{638E3A83-38DA-45DA-9415-5E3C15985CFA}" v="244" dt="2023-02-10T17:14:04.768"/>
    <p1510:client id="{A696D109-D3B5-43D5-9FCB-46832F5E2F87}" v="1825" dt="2023-02-08T22:36:51.646"/>
    <p1510:client id="{AF61A28E-CB13-4D89-A6D9-30F9ACB3EF13}" v="381" dt="2023-02-11T01:56:50.197"/>
    <p1510:client id="{F53549D4-1BCC-4933-85E6-FDC448224997}" v="390" dt="2023-02-10T23:11:30.711"/>
    <p1510:client id="{F81489D1-65B9-40D3-8724-D728BDA95226}" v="886" dt="2023-02-11T00:27:14.94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34CE2-5394-4D9D-A574-A9153157172E}"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09129DCB-ECB5-4563-9400-7BEB418448D2}">
      <dgm:prSet/>
      <dgm:spPr/>
      <dgm:t>
        <a:bodyPr/>
        <a:lstStyle/>
        <a:p>
          <a:r>
            <a:rPr lang="en-US"/>
            <a:t>Libraries used : pandas, dash , dash_html_components,  dash_core_components , dash dependencies , plotly.express</a:t>
          </a:r>
        </a:p>
      </dgm:t>
    </dgm:pt>
    <dgm:pt modelId="{6E40C419-4ACF-40D5-B90B-76C7F861A1A7}" type="parTrans" cxnId="{3EBAA1DB-F232-4984-A93B-4BE1DE71BBD3}">
      <dgm:prSet/>
      <dgm:spPr/>
      <dgm:t>
        <a:bodyPr/>
        <a:lstStyle/>
        <a:p>
          <a:endParaRPr lang="en-US"/>
        </a:p>
      </dgm:t>
    </dgm:pt>
    <dgm:pt modelId="{EC407F53-361D-43B8-B433-3E3E3080DC2F}" type="sibTrans" cxnId="{3EBAA1DB-F232-4984-A93B-4BE1DE71BBD3}">
      <dgm:prSet/>
      <dgm:spPr/>
      <dgm:t>
        <a:bodyPr/>
        <a:lstStyle/>
        <a:p>
          <a:endParaRPr lang="en-US"/>
        </a:p>
      </dgm:t>
    </dgm:pt>
    <dgm:pt modelId="{3E30C49E-D570-4403-9339-EDB3E54D29A6}">
      <dgm:prSet/>
      <dgm:spPr/>
      <dgm:t>
        <a:bodyPr/>
        <a:lstStyle/>
        <a:p>
          <a:r>
            <a:rPr lang="en-US"/>
            <a:t>We built an interactive web app using Plotly Dash .</a:t>
          </a:r>
        </a:p>
      </dgm:t>
    </dgm:pt>
    <dgm:pt modelId="{A40FE1D0-BD03-41D4-9BD9-106E5A48C29C}" type="parTrans" cxnId="{F0485894-214A-4508-8B68-FBCDE2B2A266}">
      <dgm:prSet/>
      <dgm:spPr/>
      <dgm:t>
        <a:bodyPr/>
        <a:lstStyle/>
        <a:p>
          <a:endParaRPr lang="en-US"/>
        </a:p>
      </dgm:t>
    </dgm:pt>
    <dgm:pt modelId="{ABE458B8-401A-4799-83FF-6C06A320E310}" type="sibTrans" cxnId="{F0485894-214A-4508-8B68-FBCDE2B2A266}">
      <dgm:prSet/>
      <dgm:spPr/>
      <dgm:t>
        <a:bodyPr/>
        <a:lstStyle/>
        <a:p>
          <a:endParaRPr lang="en-US"/>
        </a:p>
      </dgm:t>
    </dgm:pt>
    <dgm:pt modelId="{0015EB2A-13B8-4B9A-9F51-9F3A57ACAF1E}">
      <dgm:prSet/>
      <dgm:spPr/>
      <dgm:t>
        <a:bodyPr/>
        <a:lstStyle/>
        <a:p>
          <a:r>
            <a:rPr lang="en-US"/>
            <a:t>We plotted pie charts showing the total launches by each launch site.</a:t>
          </a:r>
        </a:p>
      </dgm:t>
    </dgm:pt>
    <dgm:pt modelId="{122ED9FF-972D-458E-B4CC-683EC827D365}" type="parTrans" cxnId="{F2CA4136-5F27-4F5F-91B0-45D4FF56E77F}">
      <dgm:prSet/>
      <dgm:spPr/>
      <dgm:t>
        <a:bodyPr/>
        <a:lstStyle/>
        <a:p>
          <a:endParaRPr lang="en-US"/>
        </a:p>
      </dgm:t>
    </dgm:pt>
    <dgm:pt modelId="{ADD18C35-50A0-4CAB-8C85-F4C8BBA7FF93}" type="sibTrans" cxnId="{F2CA4136-5F27-4F5F-91B0-45D4FF56E77F}">
      <dgm:prSet/>
      <dgm:spPr/>
      <dgm:t>
        <a:bodyPr/>
        <a:lstStyle/>
        <a:p>
          <a:endParaRPr lang="en-US"/>
        </a:p>
      </dgm:t>
    </dgm:pt>
    <dgm:pt modelId="{13B88881-B8D0-404A-BE54-24F0C0123E71}">
      <dgm:prSet/>
      <dgm:spPr/>
      <dgm:t>
        <a:bodyPr/>
        <a:lstStyle/>
        <a:p>
          <a:r>
            <a:rPr lang="en-US"/>
            <a:t>We also created scatter plots  showing the various relationships between outcome, payload mass and the different booster versions.</a:t>
          </a:r>
        </a:p>
      </dgm:t>
    </dgm:pt>
    <dgm:pt modelId="{5D79364B-A36A-4D83-A29B-D9D79E341250}" type="parTrans" cxnId="{B5A40F2C-E885-4C5D-B120-2CBC4D315C5A}">
      <dgm:prSet/>
      <dgm:spPr/>
      <dgm:t>
        <a:bodyPr/>
        <a:lstStyle/>
        <a:p>
          <a:endParaRPr lang="en-US"/>
        </a:p>
      </dgm:t>
    </dgm:pt>
    <dgm:pt modelId="{F7D57732-6D93-441E-91D1-6084C10F88D4}" type="sibTrans" cxnId="{B5A40F2C-E885-4C5D-B120-2CBC4D315C5A}">
      <dgm:prSet/>
      <dgm:spPr/>
      <dgm:t>
        <a:bodyPr/>
        <a:lstStyle/>
        <a:p>
          <a:endParaRPr lang="en-US"/>
        </a:p>
      </dgm:t>
    </dgm:pt>
    <dgm:pt modelId="{E3B932AB-B2D0-44AA-B6DE-3C9FDFAE2FB0}" type="pres">
      <dgm:prSet presAssocID="{FDC34CE2-5394-4D9D-A574-A9153157172E}" presName="Name0" presStyleCnt="0">
        <dgm:presLayoutVars>
          <dgm:dir/>
          <dgm:animLvl val="lvl"/>
          <dgm:resizeHandles val="exact"/>
        </dgm:presLayoutVars>
      </dgm:prSet>
      <dgm:spPr/>
    </dgm:pt>
    <dgm:pt modelId="{6EE8FD01-8585-4F9A-B9E4-8E78FDBCC355}" type="pres">
      <dgm:prSet presAssocID="{13B88881-B8D0-404A-BE54-24F0C0123E71}" presName="boxAndChildren" presStyleCnt="0"/>
      <dgm:spPr/>
    </dgm:pt>
    <dgm:pt modelId="{A5F748C3-FC54-4C3C-A2F4-D1B87BF80FA7}" type="pres">
      <dgm:prSet presAssocID="{13B88881-B8D0-404A-BE54-24F0C0123E71}" presName="parentTextBox" presStyleLbl="node1" presStyleIdx="0" presStyleCnt="4"/>
      <dgm:spPr/>
    </dgm:pt>
    <dgm:pt modelId="{80E1EA45-872F-4759-9D77-CF72D1D9261F}" type="pres">
      <dgm:prSet presAssocID="{ADD18C35-50A0-4CAB-8C85-F4C8BBA7FF93}" presName="sp" presStyleCnt="0"/>
      <dgm:spPr/>
    </dgm:pt>
    <dgm:pt modelId="{1F901C71-3FDD-4FCA-8326-1A4A7BE47CC6}" type="pres">
      <dgm:prSet presAssocID="{0015EB2A-13B8-4B9A-9F51-9F3A57ACAF1E}" presName="arrowAndChildren" presStyleCnt="0"/>
      <dgm:spPr/>
    </dgm:pt>
    <dgm:pt modelId="{C766D377-392E-4191-9C0C-16A7FE36F852}" type="pres">
      <dgm:prSet presAssocID="{0015EB2A-13B8-4B9A-9F51-9F3A57ACAF1E}" presName="parentTextArrow" presStyleLbl="node1" presStyleIdx="1" presStyleCnt="4"/>
      <dgm:spPr/>
    </dgm:pt>
    <dgm:pt modelId="{8513134C-4D4C-4E7C-9DC2-96B213AC1472}" type="pres">
      <dgm:prSet presAssocID="{ABE458B8-401A-4799-83FF-6C06A320E310}" presName="sp" presStyleCnt="0"/>
      <dgm:spPr/>
    </dgm:pt>
    <dgm:pt modelId="{D7FEDAC3-43C9-4329-A336-C2F5ACA3DE4E}" type="pres">
      <dgm:prSet presAssocID="{3E30C49E-D570-4403-9339-EDB3E54D29A6}" presName="arrowAndChildren" presStyleCnt="0"/>
      <dgm:spPr/>
    </dgm:pt>
    <dgm:pt modelId="{4683B977-7BAB-4B55-82CD-E3B37DBEDC7A}" type="pres">
      <dgm:prSet presAssocID="{3E30C49E-D570-4403-9339-EDB3E54D29A6}" presName="parentTextArrow" presStyleLbl="node1" presStyleIdx="2" presStyleCnt="4"/>
      <dgm:spPr/>
    </dgm:pt>
    <dgm:pt modelId="{BBCD1E29-8E18-48C1-AC7B-15D5CA1898AE}" type="pres">
      <dgm:prSet presAssocID="{EC407F53-361D-43B8-B433-3E3E3080DC2F}" presName="sp" presStyleCnt="0"/>
      <dgm:spPr/>
    </dgm:pt>
    <dgm:pt modelId="{103A6537-F1A5-404A-901E-136F35887598}" type="pres">
      <dgm:prSet presAssocID="{09129DCB-ECB5-4563-9400-7BEB418448D2}" presName="arrowAndChildren" presStyleCnt="0"/>
      <dgm:spPr/>
    </dgm:pt>
    <dgm:pt modelId="{C98E2B81-3C8C-4D22-AF7A-6CD9047605DE}" type="pres">
      <dgm:prSet presAssocID="{09129DCB-ECB5-4563-9400-7BEB418448D2}" presName="parentTextArrow" presStyleLbl="node1" presStyleIdx="3" presStyleCnt="4"/>
      <dgm:spPr/>
    </dgm:pt>
  </dgm:ptLst>
  <dgm:cxnLst>
    <dgm:cxn modelId="{4E235B04-1EED-4E01-B768-8A04092A4E54}" type="presOf" srcId="{3E30C49E-D570-4403-9339-EDB3E54D29A6}" destId="{4683B977-7BAB-4B55-82CD-E3B37DBEDC7A}" srcOrd="0" destOrd="0" presId="urn:microsoft.com/office/officeart/2005/8/layout/process4"/>
    <dgm:cxn modelId="{B5A40F2C-E885-4C5D-B120-2CBC4D315C5A}" srcId="{FDC34CE2-5394-4D9D-A574-A9153157172E}" destId="{13B88881-B8D0-404A-BE54-24F0C0123E71}" srcOrd="3" destOrd="0" parTransId="{5D79364B-A36A-4D83-A29B-D9D79E341250}" sibTransId="{F7D57732-6D93-441E-91D1-6084C10F88D4}"/>
    <dgm:cxn modelId="{F2CA4136-5F27-4F5F-91B0-45D4FF56E77F}" srcId="{FDC34CE2-5394-4D9D-A574-A9153157172E}" destId="{0015EB2A-13B8-4B9A-9F51-9F3A57ACAF1E}" srcOrd="2" destOrd="0" parTransId="{122ED9FF-972D-458E-B4CC-683EC827D365}" sibTransId="{ADD18C35-50A0-4CAB-8C85-F4C8BBA7FF93}"/>
    <dgm:cxn modelId="{1B935076-E1D4-45DD-B4CC-0E4D7FE47528}" type="presOf" srcId="{09129DCB-ECB5-4563-9400-7BEB418448D2}" destId="{C98E2B81-3C8C-4D22-AF7A-6CD9047605DE}" srcOrd="0" destOrd="0" presId="urn:microsoft.com/office/officeart/2005/8/layout/process4"/>
    <dgm:cxn modelId="{7F36FA7C-F1D5-49A5-B552-FE22A228C2A7}" type="presOf" srcId="{0015EB2A-13B8-4B9A-9F51-9F3A57ACAF1E}" destId="{C766D377-392E-4191-9C0C-16A7FE36F852}" srcOrd="0" destOrd="0" presId="urn:microsoft.com/office/officeart/2005/8/layout/process4"/>
    <dgm:cxn modelId="{F0485894-214A-4508-8B68-FBCDE2B2A266}" srcId="{FDC34CE2-5394-4D9D-A574-A9153157172E}" destId="{3E30C49E-D570-4403-9339-EDB3E54D29A6}" srcOrd="1" destOrd="0" parTransId="{A40FE1D0-BD03-41D4-9BD9-106E5A48C29C}" sibTransId="{ABE458B8-401A-4799-83FF-6C06A320E310}"/>
    <dgm:cxn modelId="{31A17A9F-25F4-406A-AAAF-666701B3879F}" type="presOf" srcId="{FDC34CE2-5394-4D9D-A574-A9153157172E}" destId="{E3B932AB-B2D0-44AA-B6DE-3C9FDFAE2FB0}" srcOrd="0" destOrd="0" presId="urn:microsoft.com/office/officeart/2005/8/layout/process4"/>
    <dgm:cxn modelId="{3EBAA1DB-F232-4984-A93B-4BE1DE71BBD3}" srcId="{FDC34CE2-5394-4D9D-A574-A9153157172E}" destId="{09129DCB-ECB5-4563-9400-7BEB418448D2}" srcOrd="0" destOrd="0" parTransId="{6E40C419-4ACF-40D5-B90B-76C7F861A1A7}" sibTransId="{EC407F53-361D-43B8-B433-3E3E3080DC2F}"/>
    <dgm:cxn modelId="{63C26BEE-5CB1-4B8A-907F-26F9A40B6FA6}" type="presOf" srcId="{13B88881-B8D0-404A-BE54-24F0C0123E71}" destId="{A5F748C3-FC54-4C3C-A2F4-D1B87BF80FA7}" srcOrd="0" destOrd="0" presId="urn:microsoft.com/office/officeart/2005/8/layout/process4"/>
    <dgm:cxn modelId="{C38E50CD-2157-4D4C-AB19-A4D1A247439E}" type="presParOf" srcId="{E3B932AB-B2D0-44AA-B6DE-3C9FDFAE2FB0}" destId="{6EE8FD01-8585-4F9A-B9E4-8E78FDBCC355}" srcOrd="0" destOrd="0" presId="urn:microsoft.com/office/officeart/2005/8/layout/process4"/>
    <dgm:cxn modelId="{4A8E780E-5769-4790-83A0-FA108859C8A4}" type="presParOf" srcId="{6EE8FD01-8585-4F9A-B9E4-8E78FDBCC355}" destId="{A5F748C3-FC54-4C3C-A2F4-D1B87BF80FA7}" srcOrd="0" destOrd="0" presId="urn:microsoft.com/office/officeart/2005/8/layout/process4"/>
    <dgm:cxn modelId="{9D5A39CD-6AB1-4EE1-A624-C2C75F8A8F2C}" type="presParOf" srcId="{E3B932AB-B2D0-44AA-B6DE-3C9FDFAE2FB0}" destId="{80E1EA45-872F-4759-9D77-CF72D1D9261F}" srcOrd="1" destOrd="0" presId="urn:microsoft.com/office/officeart/2005/8/layout/process4"/>
    <dgm:cxn modelId="{60A03C34-E61B-4384-9205-D21FF00934BC}" type="presParOf" srcId="{E3B932AB-B2D0-44AA-B6DE-3C9FDFAE2FB0}" destId="{1F901C71-3FDD-4FCA-8326-1A4A7BE47CC6}" srcOrd="2" destOrd="0" presId="urn:microsoft.com/office/officeart/2005/8/layout/process4"/>
    <dgm:cxn modelId="{18B8B9FD-0F6B-4B67-9686-556D223F7984}" type="presParOf" srcId="{1F901C71-3FDD-4FCA-8326-1A4A7BE47CC6}" destId="{C766D377-392E-4191-9C0C-16A7FE36F852}" srcOrd="0" destOrd="0" presId="urn:microsoft.com/office/officeart/2005/8/layout/process4"/>
    <dgm:cxn modelId="{5F9B3F95-55DA-4D50-B52E-0F7089C1D6FA}" type="presParOf" srcId="{E3B932AB-B2D0-44AA-B6DE-3C9FDFAE2FB0}" destId="{8513134C-4D4C-4E7C-9DC2-96B213AC1472}" srcOrd="3" destOrd="0" presId="urn:microsoft.com/office/officeart/2005/8/layout/process4"/>
    <dgm:cxn modelId="{D53CA5E2-DF5D-4C1D-814E-5CEED1023967}" type="presParOf" srcId="{E3B932AB-B2D0-44AA-B6DE-3C9FDFAE2FB0}" destId="{D7FEDAC3-43C9-4329-A336-C2F5ACA3DE4E}" srcOrd="4" destOrd="0" presId="urn:microsoft.com/office/officeart/2005/8/layout/process4"/>
    <dgm:cxn modelId="{859B93F4-71B0-46F7-A3E1-54F96942996D}" type="presParOf" srcId="{D7FEDAC3-43C9-4329-A336-C2F5ACA3DE4E}" destId="{4683B977-7BAB-4B55-82CD-E3B37DBEDC7A}" srcOrd="0" destOrd="0" presId="urn:microsoft.com/office/officeart/2005/8/layout/process4"/>
    <dgm:cxn modelId="{C0D23C6B-9B5A-403B-97B2-F576FACAAE83}" type="presParOf" srcId="{E3B932AB-B2D0-44AA-B6DE-3C9FDFAE2FB0}" destId="{BBCD1E29-8E18-48C1-AC7B-15D5CA1898AE}" srcOrd="5" destOrd="0" presId="urn:microsoft.com/office/officeart/2005/8/layout/process4"/>
    <dgm:cxn modelId="{8C070BA1-3EC1-4675-A4B2-EFA2E84CA5D0}" type="presParOf" srcId="{E3B932AB-B2D0-44AA-B6DE-3C9FDFAE2FB0}" destId="{103A6537-F1A5-404A-901E-136F35887598}" srcOrd="6" destOrd="0" presId="urn:microsoft.com/office/officeart/2005/8/layout/process4"/>
    <dgm:cxn modelId="{A2CA8D7B-4866-4C40-80E4-90A979BD242A}" type="presParOf" srcId="{103A6537-F1A5-404A-901E-136F35887598}" destId="{C98E2B81-3C8C-4D22-AF7A-6CD9047605D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15951D-35CF-4E1F-A662-7098EE4D0BF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F508332-2953-473C-BAF1-F85608FA0703}">
      <dgm:prSet/>
      <dgm:spPr/>
      <dgm:t>
        <a:bodyPr/>
        <a:lstStyle/>
        <a:p>
          <a:r>
            <a:rPr lang="en-US" dirty="0"/>
            <a:t>We load the data into pandas , transformed it into s suitable data frame format , replaced missing values with the mean and then split the data into testing and training data.</a:t>
          </a:r>
        </a:p>
      </dgm:t>
    </dgm:pt>
    <dgm:pt modelId="{18269F55-0A48-40E4-B3B0-4F261E65913F}" type="parTrans" cxnId="{2CCB0457-03D2-46FA-BD18-70FFEB9D2250}">
      <dgm:prSet/>
      <dgm:spPr/>
      <dgm:t>
        <a:bodyPr/>
        <a:lstStyle/>
        <a:p>
          <a:endParaRPr lang="en-US"/>
        </a:p>
      </dgm:t>
    </dgm:pt>
    <dgm:pt modelId="{7F8BA0F7-A74F-47A8-AA71-E1F7EB53FB28}" type="sibTrans" cxnId="{2CCB0457-03D2-46FA-BD18-70FFEB9D2250}">
      <dgm:prSet/>
      <dgm:spPr/>
      <dgm:t>
        <a:bodyPr/>
        <a:lstStyle/>
        <a:p>
          <a:endParaRPr lang="en-US"/>
        </a:p>
      </dgm:t>
    </dgm:pt>
    <dgm:pt modelId="{8EEC6893-1472-4901-A8FB-11F0B841DC66}">
      <dgm:prSet/>
      <dgm:spPr/>
      <dgm:t>
        <a:bodyPr/>
        <a:lstStyle/>
        <a:p>
          <a:r>
            <a:rPr lang="en-US" dirty="0"/>
            <a:t>We trained different machine learning models and then adjusted the parameters (hyperparameter tuning) using </a:t>
          </a:r>
          <a:r>
            <a:rPr lang="en-US" dirty="0" err="1"/>
            <a:t>GridSearchCv</a:t>
          </a:r>
          <a:r>
            <a:rPr lang="en-US" dirty="0"/>
            <a:t>.</a:t>
          </a:r>
        </a:p>
      </dgm:t>
    </dgm:pt>
    <dgm:pt modelId="{A80A3B1E-9654-4AB1-B65D-0BA6023BBA4B}" type="parTrans" cxnId="{312CC866-959C-48C0-8A31-48970D276E7C}">
      <dgm:prSet/>
      <dgm:spPr/>
      <dgm:t>
        <a:bodyPr/>
        <a:lstStyle/>
        <a:p>
          <a:endParaRPr lang="en-US"/>
        </a:p>
      </dgm:t>
    </dgm:pt>
    <dgm:pt modelId="{9084102B-20DE-48CA-842B-95679E4A6BE6}" type="sibTrans" cxnId="{312CC866-959C-48C0-8A31-48970D276E7C}">
      <dgm:prSet/>
      <dgm:spPr/>
      <dgm:t>
        <a:bodyPr/>
        <a:lstStyle/>
        <a:p>
          <a:endParaRPr lang="en-US"/>
        </a:p>
      </dgm:t>
    </dgm:pt>
    <dgm:pt modelId="{529B84F6-5147-4640-9F04-29EAE1EAC155}">
      <dgm:prSet/>
      <dgm:spPr/>
      <dgm:t>
        <a:bodyPr/>
        <a:lstStyle/>
        <a:p>
          <a:r>
            <a:rPr lang="en-US" dirty="0"/>
            <a:t>After fitting the various models,</a:t>
          </a:r>
          <a:r>
            <a:rPr lang="en-US" dirty="0">
              <a:solidFill>
                <a:srgbClr val="FF0000"/>
              </a:solidFill>
            </a:rPr>
            <a:t> Decision tree</a:t>
          </a:r>
          <a:r>
            <a:rPr lang="en-US" dirty="0"/>
            <a:t> algorithms were found to have greater accuracy based on out of sample data predictions.</a:t>
          </a:r>
        </a:p>
      </dgm:t>
    </dgm:pt>
    <dgm:pt modelId="{27E247D2-4F1E-4324-A457-B70CCE27410B}" type="parTrans" cxnId="{53FFA698-6F6F-4404-8D03-B9E982805D3D}">
      <dgm:prSet/>
      <dgm:spPr/>
      <dgm:t>
        <a:bodyPr/>
        <a:lstStyle/>
        <a:p>
          <a:endParaRPr lang="en-US"/>
        </a:p>
      </dgm:t>
    </dgm:pt>
    <dgm:pt modelId="{92D29CE3-7F32-4048-96F7-319ADF28F6C4}" type="sibTrans" cxnId="{53FFA698-6F6F-4404-8D03-B9E982805D3D}">
      <dgm:prSet/>
      <dgm:spPr/>
      <dgm:t>
        <a:bodyPr/>
        <a:lstStyle/>
        <a:p>
          <a:endParaRPr lang="en-US"/>
        </a:p>
      </dgm:t>
    </dgm:pt>
    <dgm:pt modelId="{AE614315-23E6-4B15-9131-237EAE3E28BE}" type="pres">
      <dgm:prSet presAssocID="{0B15951D-35CF-4E1F-A662-7098EE4D0BF4}" presName="linear" presStyleCnt="0">
        <dgm:presLayoutVars>
          <dgm:animLvl val="lvl"/>
          <dgm:resizeHandles val="exact"/>
        </dgm:presLayoutVars>
      </dgm:prSet>
      <dgm:spPr/>
    </dgm:pt>
    <dgm:pt modelId="{ED25E57B-9960-480B-978D-2DCD68C6A359}" type="pres">
      <dgm:prSet presAssocID="{DF508332-2953-473C-BAF1-F85608FA0703}" presName="parentText" presStyleLbl="node1" presStyleIdx="0" presStyleCnt="3">
        <dgm:presLayoutVars>
          <dgm:chMax val="0"/>
          <dgm:bulletEnabled val="1"/>
        </dgm:presLayoutVars>
      </dgm:prSet>
      <dgm:spPr/>
    </dgm:pt>
    <dgm:pt modelId="{4E6473DA-5271-40D5-8185-CC93012E4E46}" type="pres">
      <dgm:prSet presAssocID="{7F8BA0F7-A74F-47A8-AA71-E1F7EB53FB28}" presName="spacer" presStyleCnt="0"/>
      <dgm:spPr/>
    </dgm:pt>
    <dgm:pt modelId="{1B9A199F-062C-49EF-A835-503B3E842D6F}" type="pres">
      <dgm:prSet presAssocID="{8EEC6893-1472-4901-A8FB-11F0B841DC66}" presName="parentText" presStyleLbl="node1" presStyleIdx="1" presStyleCnt="3">
        <dgm:presLayoutVars>
          <dgm:chMax val="0"/>
          <dgm:bulletEnabled val="1"/>
        </dgm:presLayoutVars>
      </dgm:prSet>
      <dgm:spPr/>
    </dgm:pt>
    <dgm:pt modelId="{520604EE-0D32-40AF-91E5-E805F7A52709}" type="pres">
      <dgm:prSet presAssocID="{9084102B-20DE-48CA-842B-95679E4A6BE6}" presName="spacer" presStyleCnt="0"/>
      <dgm:spPr/>
    </dgm:pt>
    <dgm:pt modelId="{5D1BECE0-D199-4030-9A6D-3A0670D71DD8}" type="pres">
      <dgm:prSet presAssocID="{529B84F6-5147-4640-9F04-29EAE1EAC155}" presName="parentText" presStyleLbl="node1" presStyleIdx="2" presStyleCnt="3">
        <dgm:presLayoutVars>
          <dgm:chMax val="0"/>
          <dgm:bulletEnabled val="1"/>
        </dgm:presLayoutVars>
      </dgm:prSet>
      <dgm:spPr/>
    </dgm:pt>
  </dgm:ptLst>
  <dgm:cxnLst>
    <dgm:cxn modelId="{F627B01A-0D5A-424D-80C7-3127CDA6F580}" type="presOf" srcId="{8EEC6893-1472-4901-A8FB-11F0B841DC66}" destId="{1B9A199F-062C-49EF-A835-503B3E842D6F}" srcOrd="0" destOrd="0" presId="urn:microsoft.com/office/officeart/2005/8/layout/vList2"/>
    <dgm:cxn modelId="{312CC866-959C-48C0-8A31-48970D276E7C}" srcId="{0B15951D-35CF-4E1F-A662-7098EE4D0BF4}" destId="{8EEC6893-1472-4901-A8FB-11F0B841DC66}" srcOrd="1" destOrd="0" parTransId="{A80A3B1E-9654-4AB1-B65D-0BA6023BBA4B}" sibTransId="{9084102B-20DE-48CA-842B-95679E4A6BE6}"/>
    <dgm:cxn modelId="{203C7947-AC18-4E4D-B5F0-2F09A352E18E}" type="presOf" srcId="{529B84F6-5147-4640-9F04-29EAE1EAC155}" destId="{5D1BECE0-D199-4030-9A6D-3A0670D71DD8}" srcOrd="0" destOrd="0" presId="urn:microsoft.com/office/officeart/2005/8/layout/vList2"/>
    <dgm:cxn modelId="{2CCB0457-03D2-46FA-BD18-70FFEB9D2250}" srcId="{0B15951D-35CF-4E1F-A662-7098EE4D0BF4}" destId="{DF508332-2953-473C-BAF1-F85608FA0703}" srcOrd="0" destOrd="0" parTransId="{18269F55-0A48-40E4-B3B0-4F261E65913F}" sibTransId="{7F8BA0F7-A74F-47A8-AA71-E1F7EB53FB28}"/>
    <dgm:cxn modelId="{EBB8BA92-2063-49A9-A85B-D856EA4D4118}" type="presOf" srcId="{0B15951D-35CF-4E1F-A662-7098EE4D0BF4}" destId="{AE614315-23E6-4B15-9131-237EAE3E28BE}" srcOrd="0" destOrd="0" presId="urn:microsoft.com/office/officeart/2005/8/layout/vList2"/>
    <dgm:cxn modelId="{F4671295-A24E-43C6-ACBC-7BE826597C98}" type="presOf" srcId="{DF508332-2953-473C-BAF1-F85608FA0703}" destId="{ED25E57B-9960-480B-978D-2DCD68C6A359}" srcOrd="0" destOrd="0" presId="urn:microsoft.com/office/officeart/2005/8/layout/vList2"/>
    <dgm:cxn modelId="{53FFA698-6F6F-4404-8D03-B9E982805D3D}" srcId="{0B15951D-35CF-4E1F-A662-7098EE4D0BF4}" destId="{529B84F6-5147-4640-9F04-29EAE1EAC155}" srcOrd="2" destOrd="0" parTransId="{27E247D2-4F1E-4324-A457-B70CCE27410B}" sibTransId="{92D29CE3-7F32-4048-96F7-319ADF28F6C4}"/>
    <dgm:cxn modelId="{BE20E4DB-945C-4F06-9311-DCF85F92C8BB}" type="presParOf" srcId="{AE614315-23E6-4B15-9131-237EAE3E28BE}" destId="{ED25E57B-9960-480B-978D-2DCD68C6A359}" srcOrd="0" destOrd="0" presId="urn:microsoft.com/office/officeart/2005/8/layout/vList2"/>
    <dgm:cxn modelId="{26E7CE2D-FA5E-4E6C-B3B0-A8609D7FE7BC}" type="presParOf" srcId="{AE614315-23E6-4B15-9131-237EAE3E28BE}" destId="{4E6473DA-5271-40D5-8185-CC93012E4E46}" srcOrd="1" destOrd="0" presId="urn:microsoft.com/office/officeart/2005/8/layout/vList2"/>
    <dgm:cxn modelId="{961D8DDD-B976-492A-9C1B-D7E11725B718}" type="presParOf" srcId="{AE614315-23E6-4B15-9131-237EAE3E28BE}" destId="{1B9A199F-062C-49EF-A835-503B3E842D6F}" srcOrd="2" destOrd="0" presId="urn:microsoft.com/office/officeart/2005/8/layout/vList2"/>
    <dgm:cxn modelId="{94A4E9E2-9BFB-499F-8121-F6BFAB1475C8}" type="presParOf" srcId="{AE614315-23E6-4B15-9131-237EAE3E28BE}" destId="{520604EE-0D32-40AF-91E5-E805F7A52709}" srcOrd="3" destOrd="0" presId="urn:microsoft.com/office/officeart/2005/8/layout/vList2"/>
    <dgm:cxn modelId="{BCA923C7-4979-4535-893B-6701E51AEAB7}" type="presParOf" srcId="{AE614315-23E6-4B15-9131-237EAE3E28BE}" destId="{5D1BECE0-D199-4030-9A6D-3A0670D71DD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748C3-FC54-4C3C-A2F4-D1B87BF80FA7}">
      <dsp:nvSpPr>
        <dsp:cNvPr id="0" name=""/>
        <dsp:cNvSpPr/>
      </dsp:nvSpPr>
      <dsp:spPr>
        <a:xfrm>
          <a:off x="0" y="4540835"/>
          <a:ext cx="5175384" cy="993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We also created scatter plots  showing the various relationships between outcome, payload mass and the different booster versions.</a:t>
          </a:r>
        </a:p>
      </dsp:txBody>
      <dsp:txXfrm>
        <a:off x="0" y="4540835"/>
        <a:ext cx="5175384" cy="993423"/>
      </dsp:txXfrm>
    </dsp:sp>
    <dsp:sp modelId="{C766D377-392E-4191-9C0C-16A7FE36F852}">
      <dsp:nvSpPr>
        <dsp:cNvPr id="0" name=""/>
        <dsp:cNvSpPr/>
      </dsp:nvSpPr>
      <dsp:spPr>
        <a:xfrm rot="10800000">
          <a:off x="0" y="3027850"/>
          <a:ext cx="5175384" cy="1527885"/>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We plotted pie charts showing the total launches by each launch site.</a:t>
          </a:r>
        </a:p>
      </dsp:txBody>
      <dsp:txXfrm rot="10800000">
        <a:off x="0" y="3027850"/>
        <a:ext cx="5175384" cy="992774"/>
      </dsp:txXfrm>
    </dsp:sp>
    <dsp:sp modelId="{4683B977-7BAB-4B55-82CD-E3B37DBEDC7A}">
      <dsp:nvSpPr>
        <dsp:cNvPr id="0" name=""/>
        <dsp:cNvSpPr/>
      </dsp:nvSpPr>
      <dsp:spPr>
        <a:xfrm rot="10800000">
          <a:off x="0" y="1514866"/>
          <a:ext cx="5175384" cy="1527885"/>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We built an interactive web app using Plotly Dash .</a:t>
          </a:r>
        </a:p>
      </dsp:txBody>
      <dsp:txXfrm rot="10800000">
        <a:off x="0" y="1514866"/>
        <a:ext cx="5175384" cy="992774"/>
      </dsp:txXfrm>
    </dsp:sp>
    <dsp:sp modelId="{C98E2B81-3C8C-4D22-AF7A-6CD9047605DE}">
      <dsp:nvSpPr>
        <dsp:cNvPr id="0" name=""/>
        <dsp:cNvSpPr/>
      </dsp:nvSpPr>
      <dsp:spPr>
        <a:xfrm rot="10800000">
          <a:off x="0" y="1882"/>
          <a:ext cx="5175384" cy="1527885"/>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Libraries used : pandas, dash , dash_html_components,  dash_core_components , dash dependencies , plotly.express</a:t>
          </a:r>
        </a:p>
      </dsp:txBody>
      <dsp:txXfrm rot="10800000">
        <a:off x="0" y="1882"/>
        <a:ext cx="5175384" cy="992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5E57B-9960-480B-978D-2DCD68C6A359}">
      <dsp:nvSpPr>
        <dsp:cNvPr id="0" name=""/>
        <dsp:cNvSpPr/>
      </dsp:nvSpPr>
      <dsp:spPr>
        <a:xfrm>
          <a:off x="0" y="569370"/>
          <a:ext cx="5175384" cy="1427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We load the data into pandas , transformed it into s suitable data frame format , replaced missing values with the mean and then split the data into testing and training data.</a:t>
          </a:r>
        </a:p>
      </dsp:txBody>
      <dsp:txXfrm>
        <a:off x="69680" y="639050"/>
        <a:ext cx="5036024" cy="1288040"/>
      </dsp:txXfrm>
    </dsp:sp>
    <dsp:sp modelId="{1B9A199F-062C-49EF-A835-503B3E842D6F}">
      <dsp:nvSpPr>
        <dsp:cNvPr id="0" name=""/>
        <dsp:cNvSpPr/>
      </dsp:nvSpPr>
      <dsp:spPr>
        <a:xfrm>
          <a:off x="0" y="2054370"/>
          <a:ext cx="5175384" cy="14274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We trained different machine learning models and then adjusted the parameters (hyperparameter tuning) using </a:t>
          </a:r>
          <a:r>
            <a:rPr lang="en-US" sz="2000" kern="1200" dirty="0" err="1"/>
            <a:t>GridSearchCv</a:t>
          </a:r>
          <a:r>
            <a:rPr lang="en-US" sz="2000" kern="1200" dirty="0"/>
            <a:t>.</a:t>
          </a:r>
        </a:p>
      </dsp:txBody>
      <dsp:txXfrm>
        <a:off x="69680" y="2124050"/>
        <a:ext cx="5036024" cy="1288040"/>
      </dsp:txXfrm>
    </dsp:sp>
    <dsp:sp modelId="{5D1BECE0-D199-4030-9A6D-3A0670D71DD8}">
      <dsp:nvSpPr>
        <dsp:cNvPr id="0" name=""/>
        <dsp:cNvSpPr/>
      </dsp:nvSpPr>
      <dsp:spPr>
        <a:xfrm>
          <a:off x="0" y="3539370"/>
          <a:ext cx="5175384" cy="1427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After fitting the various models,</a:t>
          </a:r>
          <a:r>
            <a:rPr lang="en-US" sz="2000" kern="1200" dirty="0">
              <a:solidFill>
                <a:srgbClr val="FF0000"/>
              </a:solidFill>
            </a:rPr>
            <a:t> Decision tree</a:t>
          </a:r>
          <a:r>
            <a:rPr lang="en-US" sz="2000" kern="1200" dirty="0"/>
            <a:t> algorithms were found to have greater accuracy based on out of sample data predictions.</a:t>
          </a:r>
        </a:p>
      </dsp:txBody>
      <dsp:txXfrm>
        <a:off x="69680" y="3609050"/>
        <a:ext cx="5036024" cy="1288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2897 79,'-953'0,"866"-4,-17-5,-65-3,-416 11,299 1,259-1,0-2,1-1,-1-1,-8-3,-52-10,-14 9,0 4,-46 7,49-1,65 2,33-3,0 0,0 0,0 0,-1 0,1 0,0 0,0 0,0 1,0-1,0 0,0 0,0 0,0 0,0 0,0 0,-1 0,1 0,0 0,0 1,0-1,0 0,0 0,0 0,0 0,-1 0,1 0,0 0,0 0,0 0,0 0,0 0,0 1,0-1,0 0,0 0,0 0,0 1,0-1,0 0,0 0,0 0,0 0,0 1,0-1,0 0,0 0,0 0,0 0,1 0,-1 0,0 0,15 8,32 7,46 8,-22-6,48 8,1-5,62-1,-59-7,0 5,45 16,-124-23,1-1,0-2,0-3,41-1,1281-5,-1375 1,-1 0,1-1,-1 1,1-1,0-1,-27-6,-156-22,-62 3,182 17,49 6,1 2,-2 0,-1 2,-54 1,41 1,-1-1,-31-6,39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0,'4'0,"2"0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56 0,'0'5,"0"4,-5 3,-5-3,-10-1,-1-3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0,'4'0,"2"0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0,'5'0,"-4"5,-1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0,'8'0,"8"0,1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11,'0'-5,"0"-1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11 0,'-5'0,"0"0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97528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60039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486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3938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9359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893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2780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90534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0232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00078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78728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2/10/2023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45648400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5.png"/><Relationship Id="rId18" Type="http://schemas.openxmlformats.org/officeDocument/2006/relationships/customXml" Target="../ink/ink11.xml"/><Relationship Id="rId26"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4.xml"/><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customXml" Target="../ink/ink10.xml"/><Relationship Id="rId25" Type="http://schemas.openxmlformats.org/officeDocument/2006/relationships/customXml" Target="../ink/ink18.xml"/><Relationship Id="rId2" Type="http://schemas.openxmlformats.org/officeDocument/2006/relationships/notesSlide" Target="../notesSlides/notesSlide1.xml"/><Relationship Id="rId16" Type="http://schemas.openxmlformats.org/officeDocument/2006/relationships/image" Target="../media/image6.png"/><Relationship Id="rId20" Type="http://schemas.openxmlformats.org/officeDocument/2006/relationships/customXml" Target="../ink/ink13.xml"/><Relationship Id="rId29" Type="http://schemas.openxmlformats.org/officeDocument/2006/relationships/customXml" Target="../ink/ink21.xml"/><Relationship Id="rId1" Type="http://schemas.openxmlformats.org/officeDocument/2006/relationships/slideLayout" Target="../slideLayouts/slideLayout9.xml"/><Relationship Id="rId6" Type="http://schemas.openxmlformats.org/officeDocument/2006/relationships/image" Target="../media/image3.png"/><Relationship Id="rId11" Type="http://schemas.openxmlformats.org/officeDocument/2006/relationships/image" Target="../media/image4.png"/><Relationship Id="rId24" Type="http://schemas.openxmlformats.org/officeDocument/2006/relationships/customXml" Target="../ink/ink17.xml"/><Relationship Id="rId5" Type="http://schemas.openxmlformats.org/officeDocument/2006/relationships/customXml" Target="../ink/ink2.xml"/><Relationship Id="rId15" Type="http://schemas.openxmlformats.org/officeDocument/2006/relationships/customXml" Target="../ink/ink9.xml"/><Relationship Id="rId23" Type="http://schemas.openxmlformats.org/officeDocument/2006/relationships/customXml" Target="../ink/ink16.xml"/><Relationship Id="rId28" Type="http://schemas.openxmlformats.org/officeDocument/2006/relationships/image" Target="../media/image7.png"/><Relationship Id="rId10" Type="http://schemas.openxmlformats.org/officeDocument/2006/relationships/customXml" Target="../ink/ink6.xml"/><Relationship Id="rId19" Type="http://schemas.openxmlformats.org/officeDocument/2006/relationships/customXml" Target="../ink/ink12.xml"/><Relationship Id="rId31"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customXml" Target="../ink/ink5.xml"/><Relationship Id="rId14" Type="http://schemas.openxmlformats.org/officeDocument/2006/relationships/customXml" Target="../ink/ink8.xml"/><Relationship Id="rId22" Type="http://schemas.openxmlformats.org/officeDocument/2006/relationships/customXml" Target="../ink/ink15.xml"/><Relationship Id="rId27" Type="http://schemas.openxmlformats.org/officeDocument/2006/relationships/customXml" Target="../ink/ink20.xml"/><Relationship Id="rId30" Type="http://schemas.openxmlformats.org/officeDocument/2006/relationships/customXml" Target="../ink/ink2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customXml" Target="../ink/ink31.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customXml" Target="../ink/ink30.xml"/><Relationship Id="rId2" Type="http://schemas.openxmlformats.org/officeDocument/2006/relationships/customXml" Target="../ink/ink23.xml"/><Relationship Id="rId1" Type="http://schemas.openxmlformats.org/officeDocument/2006/relationships/slideLayout" Target="../slideLayouts/slideLayout4.xml"/><Relationship Id="rId6" Type="http://schemas.openxmlformats.org/officeDocument/2006/relationships/customXml" Target="../ink/ink26.xml"/><Relationship Id="rId11" Type="http://schemas.openxmlformats.org/officeDocument/2006/relationships/customXml" Target="../ink/ink29.xml"/><Relationship Id="rId5" Type="http://schemas.openxmlformats.org/officeDocument/2006/relationships/customXml" Target="../ink/ink25.xml"/><Relationship Id="rId10" Type="http://schemas.openxmlformats.org/officeDocument/2006/relationships/customXml" Target="../ink/ink28.xml"/><Relationship Id="rId4" Type="http://schemas.openxmlformats.org/officeDocument/2006/relationships/customXml" Target="../ink/ink24.xml"/><Relationship Id="rId9" Type="http://schemas.openxmlformats.org/officeDocument/2006/relationships/image" Target="../media/image10.png"/><Relationship Id="rId14" Type="http://schemas.openxmlformats.org/officeDocument/2006/relationships/customXml" Target="../ink/ink3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atawrite/IBMDS"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api.spacexdata.com/v4/launches/pas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1212124" y="1642255"/>
            <a:ext cx="7930931" cy="2677424"/>
          </a:xfrm>
        </p:spPr>
        <p:txBody>
          <a:bodyPr anchor="ctr">
            <a:normAutofit/>
          </a:bodyPr>
          <a:lstStyle/>
          <a:p>
            <a:r>
              <a:rPr lang="en-US" b="1">
                <a:solidFill>
                  <a:srgbClr val="002060"/>
                </a:solidFill>
                <a:latin typeface="IBM Plex Mono Text"/>
              </a:rPr>
              <a:t>APPLIED DATA SCIENCE CAPSTONE PROJECT</a:t>
            </a:r>
          </a:p>
        </p:txBody>
      </p:sp>
      <p:sp>
        <p:nvSpPr>
          <p:cNvPr id="3" name="Subtitle 2">
            <a:extLst>
              <a:ext uri="{FF2B5EF4-FFF2-40B4-BE49-F238E27FC236}">
                <a16:creationId xmlns:a16="http://schemas.microsoft.com/office/drawing/2014/main" id="{93383873-F31C-4E31-B4BA-B40D502705CE}"/>
              </a:ext>
            </a:extLst>
          </p:cNvPr>
          <p:cNvSpPr>
            <a:spLocks noGrp="1"/>
          </p:cNvSpPr>
          <p:nvPr>
            <p:ph type="body" sz="half" idx="2"/>
          </p:nvPr>
        </p:nvSpPr>
        <p:spPr>
          <a:xfrm>
            <a:off x="3778483" y="3230594"/>
            <a:ext cx="2949178" cy="3538021"/>
          </a:xfrm>
        </p:spPr>
        <p:txBody>
          <a:bodyPr vert="horz" lIns="68580" tIns="34290" rIns="68580" bIns="34290" rtlCol="0" anchor="t">
            <a:normAutofit/>
          </a:bodyPr>
          <a:lstStyle/>
          <a:p>
            <a:r>
              <a:rPr lang="en-US" sz="1500" b="1" i="1">
                <a:solidFill>
                  <a:srgbClr val="002060"/>
                </a:solidFill>
                <a:latin typeface="Consolas"/>
                <a:cs typeface="Arial"/>
              </a:rPr>
              <a:t>JANANI DHANDAYUTHAPANI</a:t>
            </a:r>
          </a:p>
          <a:p>
            <a:r>
              <a:rPr lang="en-US" sz="1500" b="1" i="1">
                <a:solidFill>
                  <a:srgbClr val="002060"/>
                </a:solidFill>
                <a:latin typeface="Consolas"/>
                <a:cs typeface="Arial"/>
              </a:rPr>
              <a:t>FEBRUARY 9 ,2023</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041660" y="5766354"/>
              <a:ext cx="1042740" cy="8424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4"/>
              <a:stretch>
                <a:fillRect/>
              </a:stretch>
            </p:blipFill>
            <p:spPr>
              <a:xfrm>
                <a:off x="987669" y="5658354"/>
                <a:ext cx="1150361"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0DC8B94-332B-48F1-BD44-5D8DC140F977}"/>
                  </a:ext>
                </a:extLst>
              </p14:cNvPr>
              <p14:cNvContentPartPr/>
              <p14:nvPr/>
            </p14:nvContentPartPr>
            <p14:xfrm>
              <a:off x="1664010" y="5804154"/>
              <a:ext cx="270" cy="27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6"/>
              <a:stretch>
                <a:fillRect/>
              </a:stretch>
            </p:blipFill>
            <p:spPr>
              <a:xfrm>
                <a:off x="1623510" y="5723154"/>
                <a:ext cx="81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975E1FA-D9DC-4E9B-96CB-AF4B208FDD0D}"/>
                  </a:ext>
                </a:extLst>
              </p14:cNvPr>
              <p14:cNvContentPartPr/>
              <p14:nvPr/>
            </p14:nvContentPartPr>
            <p14:xfrm>
              <a:off x="1627290" y="5794434"/>
              <a:ext cx="270" cy="27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6"/>
              <a:stretch>
                <a:fillRect/>
              </a:stretch>
            </p:blipFill>
            <p:spPr>
              <a:xfrm>
                <a:off x="1586790" y="5713434"/>
                <a:ext cx="81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54E5C77-5960-45F2-A8F4-437BBCEB11F6}"/>
                  </a:ext>
                </a:extLst>
              </p14:cNvPr>
              <p14:cNvContentPartPr/>
              <p14:nvPr/>
            </p14:nvContentPartPr>
            <p14:xfrm>
              <a:off x="1627290" y="5794434"/>
              <a:ext cx="270" cy="27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6"/>
              <a:stretch>
                <a:fillRect/>
              </a:stretch>
            </p:blipFill>
            <p:spPr>
              <a:xfrm>
                <a:off x="1586790" y="5713434"/>
                <a:ext cx="81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599CA86-0AA4-43B0-9BD8-C408990EDF1F}"/>
                  </a:ext>
                </a:extLst>
              </p14:cNvPr>
              <p14:cNvContentPartPr/>
              <p14:nvPr/>
            </p14:nvContentPartPr>
            <p14:xfrm>
              <a:off x="1627290" y="5794434"/>
              <a:ext cx="270" cy="27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6"/>
              <a:stretch>
                <a:fillRect/>
              </a:stretch>
            </p:blipFill>
            <p:spPr>
              <a:xfrm>
                <a:off x="1586790" y="5713434"/>
                <a:ext cx="81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134000" y="4657122"/>
              <a:ext cx="270" cy="378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1"/>
              <a:stretch>
                <a:fillRect/>
              </a:stretch>
            </p:blipFill>
            <p:spPr>
              <a:xfrm>
                <a:off x="-1201500" y="4499622"/>
                <a:ext cx="135000" cy="31846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248830" y="1634202"/>
              <a:ext cx="270" cy="27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3"/>
              <a:stretch>
                <a:fillRect/>
              </a:stretch>
            </p:blipFill>
            <p:spPr>
              <a:xfrm>
                <a:off x="2181330" y="149920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248830" y="1634202"/>
              <a:ext cx="270" cy="27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3"/>
              <a:stretch>
                <a:fillRect/>
              </a:stretch>
            </p:blipFill>
            <p:spPr>
              <a:xfrm>
                <a:off x="2181330" y="149920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245320" y="1634202"/>
              <a:ext cx="3780" cy="27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6"/>
              <a:stretch>
                <a:fillRect/>
              </a:stretch>
            </p:blipFill>
            <p:spPr>
              <a:xfrm>
                <a:off x="2159411" y="1499202"/>
                <a:ext cx="175255"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E0A5D064-5764-4BC6-889A-E61EBBCB274B}"/>
                  </a:ext>
                </a:extLst>
              </p14:cNvPr>
              <p14:cNvContentPartPr/>
              <p14:nvPr/>
            </p14:nvContentPartPr>
            <p14:xfrm>
              <a:off x="2797470" y="1570212"/>
              <a:ext cx="270" cy="27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3"/>
              <a:stretch>
                <a:fillRect/>
              </a:stretch>
            </p:blipFill>
            <p:spPr>
              <a:xfrm>
                <a:off x="2729970" y="143521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2CB02C25-2F1E-43D4-A77C-3F295035E347}"/>
                  </a:ext>
                </a:extLst>
              </p14:cNvPr>
              <p14:cNvContentPartPr/>
              <p14:nvPr/>
            </p14:nvContentPartPr>
            <p14:xfrm>
              <a:off x="2715390" y="1643112"/>
              <a:ext cx="270" cy="27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3"/>
              <a:stretch>
                <a:fillRect/>
              </a:stretch>
            </p:blipFill>
            <p:spPr>
              <a:xfrm>
                <a:off x="2647890" y="150811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BA54EC1-BC0A-44CE-B6F6-610C5C43FEAF}"/>
                  </a:ext>
                </a:extLst>
              </p14:cNvPr>
              <p14:cNvContentPartPr/>
              <p14:nvPr/>
            </p14:nvContentPartPr>
            <p14:xfrm>
              <a:off x="5348970" y="2704212"/>
              <a:ext cx="270" cy="27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3"/>
              <a:stretch>
                <a:fillRect/>
              </a:stretch>
            </p:blipFill>
            <p:spPr>
              <a:xfrm>
                <a:off x="5281470" y="256921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A047CCDF-AC55-4CA2-8CC2-5DEAB5DBDA79}"/>
                  </a:ext>
                </a:extLst>
              </p14:cNvPr>
              <p14:cNvContentPartPr/>
              <p14:nvPr/>
            </p14:nvContentPartPr>
            <p14:xfrm>
              <a:off x="5348970" y="2740392"/>
              <a:ext cx="270" cy="27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3"/>
              <a:stretch>
                <a:fillRect/>
              </a:stretch>
            </p:blipFill>
            <p:spPr>
              <a:xfrm>
                <a:off x="5281470" y="260539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C113320-A213-4066-90BD-CDA6F321CA37}"/>
                  </a:ext>
                </a:extLst>
              </p14:cNvPr>
              <p14:cNvContentPartPr/>
              <p14:nvPr/>
            </p14:nvContentPartPr>
            <p14:xfrm>
              <a:off x="4983120" y="4276692"/>
              <a:ext cx="270" cy="27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3"/>
              <a:stretch>
                <a:fillRect/>
              </a:stretch>
            </p:blipFill>
            <p:spPr>
              <a:xfrm>
                <a:off x="4915620" y="414169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445040" y="3828492"/>
              <a:ext cx="270" cy="27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3"/>
              <a:stretch>
                <a:fillRect/>
              </a:stretch>
            </p:blipFill>
            <p:spPr>
              <a:xfrm>
                <a:off x="-1512540" y="369349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4B2D232-CEF5-419B-B1A5-8DBEA2B7E54F}"/>
                  </a:ext>
                </a:extLst>
              </p14:cNvPr>
              <p14:cNvContentPartPr/>
              <p14:nvPr/>
            </p14:nvContentPartPr>
            <p14:xfrm>
              <a:off x="-786780" y="3270942"/>
              <a:ext cx="270" cy="27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3"/>
              <a:stretch>
                <a:fillRect/>
              </a:stretch>
            </p:blipFill>
            <p:spPr>
              <a:xfrm>
                <a:off x="-854280" y="313594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62E2CCD-E783-4EB0-A449-D3A45EEDACA1}"/>
                  </a:ext>
                </a:extLst>
              </p14:cNvPr>
              <p14:cNvContentPartPr/>
              <p14:nvPr/>
            </p14:nvContentPartPr>
            <p14:xfrm>
              <a:off x="1535760" y="1625022"/>
              <a:ext cx="270" cy="27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3"/>
              <a:stretch>
                <a:fillRect/>
              </a:stretch>
            </p:blipFill>
            <p:spPr>
              <a:xfrm>
                <a:off x="1468260" y="149002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A6B9D4B-B599-4E13-8CD4-9AE1EA05DD38}"/>
                  </a:ext>
                </a:extLst>
              </p14:cNvPr>
              <p14:cNvContentPartPr/>
              <p14:nvPr/>
            </p14:nvContentPartPr>
            <p14:xfrm>
              <a:off x="1563300" y="1625022"/>
              <a:ext cx="3780" cy="27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6"/>
              <a:stretch>
                <a:fillRect/>
              </a:stretch>
            </p:blipFill>
            <p:spPr>
              <a:xfrm>
                <a:off x="1477391" y="1490022"/>
                <a:ext cx="175255"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490400" y="1615842"/>
              <a:ext cx="270" cy="27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3"/>
              <a:stretch>
                <a:fillRect/>
              </a:stretch>
            </p:blipFill>
            <p:spPr>
              <a:xfrm>
                <a:off x="1422900" y="1480842"/>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391850" y="1350702"/>
              <a:ext cx="20250" cy="1755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8"/>
              <a:stretch>
                <a:fillRect/>
              </a:stretch>
            </p:blipFill>
            <p:spPr>
              <a:xfrm>
                <a:off x="-1480666" y="1171620"/>
                <a:ext cx="197526" cy="375355"/>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01420" y="1469502"/>
              <a:ext cx="3780" cy="27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6"/>
              <a:stretch>
                <a:fillRect/>
              </a:stretch>
            </p:blipFill>
            <p:spPr>
              <a:xfrm>
                <a:off x="-287329" y="1334502"/>
                <a:ext cx="175255"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1655370" y="2356452"/>
              <a:ext cx="270" cy="27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1"/>
              <a:stretch>
                <a:fillRect/>
              </a:stretch>
            </p:blipFill>
            <p:spPr>
              <a:xfrm>
                <a:off x="-1662120" y="2349702"/>
                <a:ext cx="13500" cy="135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A36A3-C0C0-3033-4A72-C8E267BA308A}"/>
              </a:ext>
            </a:extLst>
          </p:cNvPr>
          <p:cNvSpPr>
            <a:spLocks noGrp="1"/>
          </p:cNvSpPr>
          <p:nvPr>
            <p:ph type="title"/>
          </p:nvPr>
        </p:nvSpPr>
        <p:spPr>
          <a:xfrm>
            <a:off x="480060" y="325369"/>
            <a:ext cx="3276451" cy="1956841"/>
          </a:xfrm>
        </p:spPr>
        <p:txBody>
          <a:bodyPr anchor="b">
            <a:normAutofit/>
          </a:bodyPr>
          <a:lstStyle/>
          <a:p>
            <a:r>
              <a:rPr lang="en-US" sz="4300" b="1">
                <a:cs typeface="Calibri Light"/>
              </a:rPr>
              <a:t>EDA with Python libraries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4D4DF0-EC83-73B2-E600-32EB2C96197A}"/>
              </a:ext>
            </a:extLst>
          </p:cNvPr>
          <p:cNvSpPr>
            <a:spLocks noGrp="1"/>
          </p:cNvSpPr>
          <p:nvPr>
            <p:ph idx="1"/>
          </p:nvPr>
        </p:nvSpPr>
        <p:spPr>
          <a:xfrm>
            <a:off x="480060" y="2872899"/>
            <a:ext cx="3182691" cy="3320668"/>
          </a:xfrm>
        </p:spPr>
        <p:txBody>
          <a:bodyPr vert="horz" lIns="91440" tIns="45720" rIns="91440" bIns="45720" rtlCol="0" anchor="t">
            <a:normAutofit/>
          </a:bodyPr>
          <a:lstStyle/>
          <a:p>
            <a:r>
              <a:rPr lang="en-US" sz="1900" dirty="0">
                <a:cs typeface="Calibri"/>
              </a:rPr>
              <a:t>Libraries used : pandas, NumPy, matplotlib and seaborn.</a:t>
            </a:r>
          </a:p>
          <a:p>
            <a:r>
              <a:rPr lang="en-US" sz="1900" dirty="0">
                <a:cs typeface="Calibri"/>
              </a:rPr>
              <a:t>First, we read the SpaceX dataset into a pandas data frame.</a:t>
            </a:r>
          </a:p>
          <a:p>
            <a:r>
              <a:rPr lang="en-US" sz="1900" dirty="0">
                <a:cs typeface="Calibri"/>
              </a:rPr>
              <a:t>Then we use seaborn and pyplot (the plotting interface of matplotlib) to visualize the relationship between various metrics.</a:t>
            </a:r>
            <a:endParaRPr lang="en-US">
              <a:cs typeface="Calibri" panose="020F0502020204030204"/>
            </a:endParaRPr>
          </a:p>
          <a:p>
            <a:endParaRPr lang="en-US" sz="1900">
              <a:cs typeface="Calibri"/>
            </a:endParaRPr>
          </a:p>
        </p:txBody>
      </p:sp>
      <p:pic>
        <p:nvPicPr>
          <p:cNvPr id="5" name="Picture 4" descr="Colourful maths learning objects">
            <a:extLst>
              <a:ext uri="{FF2B5EF4-FFF2-40B4-BE49-F238E27FC236}">
                <a16:creationId xmlns:a16="http://schemas.microsoft.com/office/drawing/2014/main" id="{A6EA657D-3F27-A322-2373-C1E9884E6B59}"/>
              </a:ext>
            </a:extLst>
          </p:cNvPr>
          <p:cNvPicPr>
            <a:picLocks noChangeAspect="1"/>
          </p:cNvPicPr>
          <p:nvPr/>
        </p:nvPicPr>
        <p:blipFill rotWithShape="1">
          <a:blip r:embed="rId2"/>
          <a:srcRect l="22352" r="27467" b="-10"/>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52050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8DD911-B0DA-655F-26D3-229241083140}"/>
              </a:ext>
            </a:extLst>
          </p:cNvPr>
          <p:cNvSpPr>
            <a:spLocks noGrp="1"/>
          </p:cNvSpPr>
          <p:nvPr>
            <p:ph type="title"/>
          </p:nvPr>
        </p:nvSpPr>
        <p:spPr>
          <a:xfrm>
            <a:off x="482600" y="321734"/>
            <a:ext cx="8178799" cy="1135737"/>
          </a:xfrm>
        </p:spPr>
        <p:txBody>
          <a:bodyPr>
            <a:normAutofit/>
          </a:bodyPr>
          <a:lstStyle/>
          <a:p>
            <a:r>
              <a:rPr lang="en-US" sz="4000" b="1" dirty="0">
                <a:ea typeface="Calibri Light"/>
                <a:cs typeface="Calibri Light"/>
              </a:rPr>
              <a:t>Interactive Maps with Folium</a:t>
            </a:r>
          </a:p>
        </p:txBody>
      </p:sp>
      <p:sp>
        <p:nvSpPr>
          <p:cNvPr id="3" name="Content Placeholder 2">
            <a:extLst>
              <a:ext uri="{FF2B5EF4-FFF2-40B4-BE49-F238E27FC236}">
                <a16:creationId xmlns:a16="http://schemas.microsoft.com/office/drawing/2014/main" id="{C81DC709-5336-F5A8-7247-E598F6647FD2}"/>
              </a:ext>
            </a:extLst>
          </p:cNvPr>
          <p:cNvSpPr>
            <a:spLocks noGrp="1"/>
          </p:cNvSpPr>
          <p:nvPr>
            <p:ph idx="1"/>
          </p:nvPr>
        </p:nvSpPr>
        <p:spPr>
          <a:xfrm>
            <a:off x="482600" y="1782981"/>
            <a:ext cx="8178799" cy="4393982"/>
          </a:xfrm>
        </p:spPr>
        <p:txBody>
          <a:bodyPr vert="horz" lIns="91440" tIns="45720" rIns="91440" bIns="45720" rtlCol="0" anchor="t">
            <a:normAutofit/>
          </a:bodyPr>
          <a:lstStyle/>
          <a:p>
            <a:r>
              <a:rPr lang="en-US" sz="1700" dirty="0">
                <a:ea typeface="Calibri"/>
                <a:cs typeface="Calibri"/>
              </a:rPr>
              <a:t>We used the Folium package to mark all the launch sites on a map with the latitude and longitude coordinates.</a:t>
            </a:r>
            <a:endParaRPr lang="en-US" sz="1700" dirty="0"/>
          </a:p>
          <a:p>
            <a:r>
              <a:rPr lang="en-US" sz="1700" dirty="0">
                <a:ea typeface="Calibri"/>
                <a:cs typeface="Calibri"/>
              </a:rPr>
              <a:t>We created a map object with the initial coordinates to be NASA Johnson Space center at Houston, Texas.</a:t>
            </a:r>
          </a:p>
          <a:p>
            <a:r>
              <a:rPr lang="en-US" sz="1700" dirty="0">
                <a:ea typeface="Calibri"/>
                <a:cs typeface="Calibri"/>
              </a:rPr>
              <a:t>Folium.Circle was used to create a highlighted circle area with text label around launch sites.</a:t>
            </a:r>
          </a:p>
          <a:p>
            <a:r>
              <a:rPr lang="en-US" sz="1700" dirty="0">
                <a:ea typeface="Calibri"/>
                <a:cs typeface="Calibri"/>
              </a:rPr>
              <a:t>If a launch was successful (i.e. if column 'class' = 1) we assigned a green marker and if a launch was a failure ( 'class' = 0 ) , a red marker was </a:t>
            </a:r>
            <a:r>
              <a:rPr lang="en-US" sz="1700" dirty="0" err="1">
                <a:ea typeface="Calibri"/>
                <a:cs typeface="Calibri"/>
              </a:rPr>
              <a:t>assigned.Thus</a:t>
            </a:r>
            <a:r>
              <a:rPr lang="en-US" sz="1700" dirty="0">
                <a:ea typeface="Calibri"/>
                <a:cs typeface="Calibri"/>
              </a:rPr>
              <a:t>, we know how many successful launches were done in each site.</a:t>
            </a:r>
          </a:p>
          <a:p>
            <a:r>
              <a:rPr lang="en-US" sz="1700" dirty="0">
                <a:ea typeface="Calibri"/>
                <a:cs typeface="Calibri"/>
              </a:rPr>
              <a:t>The distance of the launch sites from cities, railways, Highways and coastline were determined .</a:t>
            </a:r>
          </a:p>
          <a:p>
            <a:r>
              <a:rPr lang="en-US" sz="1700" dirty="0">
                <a:ea typeface="Calibri"/>
                <a:cs typeface="Calibri"/>
              </a:rPr>
              <a:t>From the Folium Maps Visualization, we found that the launch sites were in close proximity to roadways, railways and the coastline. But they were at a distance of around 50 km from the major city areas.</a:t>
            </a:r>
          </a:p>
          <a:p>
            <a:endParaRPr lang="en-US" sz="1700" dirty="0">
              <a:ea typeface="Calibri"/>
              <a:cs typeface="Calibri"/>
            </a:endParaRPr>
          </a:p>
          <a:p>
            <a:endParaRPr lang="en-US" sz="1700">
              <a:ea typeface="Calibri"/>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23809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2603C-6F59-271B-8C2F-4877102FF7D4}"/>
              </a:ext>
            </a:extLst>
          </p:cNvPr>
          <p:cNvSpPr>
            <a:spLocks noGrp="1"/>
          </p:cNvSpPr>
          <p:nvPr>
            <p:ph type="title"/>
          </p:nvPr>
        </p:nvSpPr>
        <p:spPr>
          <a:xfrm>
            <a:off x="476250" y="640823"/>
            <a:ext cx="2563994" cy="5583148"/>
          </a:xfrm>
        </p:spPr>
        <p:txBody>
          <a:bodyPr anchor="ctr">
            <a:normAutofit/>
          </a:bodyPr>
          <a:lstStyle/>
          <a:p>
            <a:r>
              <a:rPr lang="en-US" sz="3600" b="1" dirty="0">
                <a:ea typeface="Calibri Light"/>
                <a:cs typeface="Calibri Light"/>
              </a:rPr>
              <a:t>BUILD A DASHBOARD WITH PLOTLY DASH</a:t>
            </a:r>
            <a:endParaRPr lang="en-US" sz="3600" b="1"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FD2A65A-4970-FF40-C1A4-B3A0D871FD66}"/>
              </a:ext>
            </a:extLst>
          </p:cNvPr>
          <p:cNvGraphicFramePr>
            <a:graphicFrameLocks noGrp="1"/>
          </p:cNvGraphicFramePr>
          <p:nvPr>
            <p:ph idx="1"/>
            <p:extLst>
              <p:ext uri="{D42A27DB-BD31-4B8C-83A1-F6EECF244321}">
                <p14:modId xmlns:p14="http://schemas.microsoft.com/office/powerpoint/2010/main" val="3125160820"/>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023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2A54D-D0A8-5F0D-3AB2-8DD076C384B2}"/>
              </a:ext>
            </a:extLst>
          </p:cNvPr>
          <p:cNvSpPr>
            <a:spLocks noGrp="1"/>
          </p:cNvSpPr>
          <p:nvPr>
            <p:ph type="title"/>
          </p:nvPr>
        </p:nvSpPr>
        <p:spPr>
          <a:xfrm>
            <a:off x="476250" y="640823"/>
            <a:ext cx="2563994" cy="5583148"/>
          </a:xfrm>
        </p:spPr>
        <p:txBody>
          <a:bodyPr anchor="ctr">
            <a:normAutofit/>
          </a:bodyPr>
          <a:lstStyle/>
          <a:p>
            <a:r>
              <a:rPr lang="en-US" sz="2900" b="1" dirty="0">
                <a:ea typeface="Calibri Light"/>
                <a:cs typeface="Calibri Light"/>
              </a:rPr>
              <a:t>PREDICTIVE ANALYSIS – CLASSIFICATION</a:t>
            </a:r>
            <a:br>
              <a:rPr lang="en-US" sz="2900" b="1">
                <a:ea typeface="Calibri Light"/>
                <a:cs typeface="Calibri Light"/>
              </a:rPr>
            </a:br>
            <a:endParaRPr lang="en-US" sz="2900" b="1"/>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EE75C33E-0A47-A690-D33B-D08DAA611750}"/>
              </a:ext>
            </a:extLst>
          </p:cNvPr>
          <p:cNvGraphicFramePr>
            <a:graphicFrameLocks noGrp="1"/>
          </p:cNvGraphicFramePr>
          <p:nvPr>
            <p:ph idx="1"/>
            <p:extLst>
              <p:ext uri="{D42A27DB-BD31-4B8C-83A1-F6EECF244321}">
                <p14:modId xmlns:p14="http://schemas.microsoft.com/office/powerpoint/2010/main" val="517842534"/>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49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E29335-1266-7AA0-7DA6-A0DCB4B75BC8}"/>
              </a:ext>
            </a:extLst>
          </p:cNvPr>
          <p:cNvSpPr>
            <a:spLocks noGrp="1"/>
          </p:cNvSpPr>
          <p:nvPr>
            <p:ph type="title"/>
          </p:nvPr>
        </p:nvSpPr>
        <p:spPr>
          <a:xfrm>
            <a:off x="482600" y="321734"/>
            <a:ext cx="8178799" cy="1135737"/>
          </a:xfrm>
        </p:spPr>
        <p:txBody>
          <a:bodyPr>
            <a:normAutofit/>
          </a:bodyPr>
          <a:lstStyle/>
          <a:p>
            <a:r>
              <a:rPr lang="en-US" sz="3100" dirty="0">
                <a:cs typeface="Calibri Light"/>
              </a:rPr>
              <a:t>Flight Number Vs Launch site </a:t>
            </a:r>
            <a:endParaRPr lang="en-US" sz="3100" dirty="0" err="1"/>
          </a:p>
        </p:txBody>
      </p:sp>
      <p:pic>
        <p:nvPicPr>
          <p:cNvPr id="4" name="Picture 4" descr="Chart, scatter chart&#10;&#10;Description automatically generated">
            <a:extLst>
              <a:ext uri="{FF2B5EF4-FFF2-40B4-BE49-F238E27FC236}">
                <a16:creationId xmlns:a16="http://schemas.microsoft.com/office/drawing/2014/main" id="{3E027E19-0A7D-71B8-E547-EA21E5DF4F20}"/>
              </a:ext>
            </a:extLst>
          </p:cNvPr>
          <p:cNvPicPr>
            <a:picLocks noGrp="1" noChangeAspect="1"/>
          </p:cNvPicPr>
          <p:nvPr>
            <p:ph idx="1"/>
          </p:nvPr>
        </p:nvPicPr>
        <p:blipFill>
          <a:blip r:embed="rId2"/>
          <a:stretch>
            <a:fillRect/>
          </a:stretch>
        </p:blipFill>
        <p:spPr>
          <a:xfrm>
            <a:off x="367581" y="1556049"/>
            <a:ext cx="8581365" cy="4373392"/>
          </a:xfr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7284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79692-DA5B-B33D-6695-9A7C5B96B3F1}"/>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gn="ctr"/>
            <a:r>
              <a:rPr lang="en-US" sz="4700" b="1" kern="1200">
                <a:solidFill>
                  <a:schemeClr val="bg1"/>
                </a:solidFill>
                <a:latin typeface="+mj-lt"/>
                <a:ea typeface="+mj-ea"/>
                <a:cs typeface="+mj-cs"/>
              </a:rPr>
              <a:t>Payload Vs Launch site</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Chart, scatter chart&#10;&#10;Description automatically generated">
            <a:extLst>
              <a:ext uri="{FF2B5EF4-FFF2-40B4-BE49-F238E27FC236}">
                <a16:creationId xmlns:a16="http://schemas.microsoft.com/office/drawing/2014/main" id="{6F225C37-FCB6-DCFE-4B9F-B0A3D4DDE0D1}"/>
              </a:ext>
            </a:extLst>
          </p:cNvPr>
          <p:cNvPicPr>
            <a:picLocks noGrp="1" noChangeAspect="1"/>
          </p:cNvPicPr>
          <p:nvPr>
            <p:ph idx="1"/>
          </p:nvPr>
        </p:nvPicPr>
        <p:blipFill>
          <a:blip r:embed="rId2"/>
          <a:stretch>
            <a:fillRect/>
          </a:stretch>
        </p:blipFill>
        <p:spPr>
          <a:xfrm>
            <a:off x="96257" y="3111199"/>
            <a:ext cx="9053936" cy="2213374"/>
          </a:xfrm>
          <a:prstGeom prst="rect">
            <a:avLst/>
          </a:prstGeom>
        </p:spPr>
      </p:pic>
      <p:sp>
        <p:nvSpPr>
          <p:cNvPr id="5" name="TextBox 4">
            <a:extLst>
              <a:ext uri="{FF2B5EF4-FFF2-40B4-BE49-F238E27FC236}">
                <a16:creationId xmlns:a16="http://schemas.microsoft.com/office/drawing/2014/main" id="{2BCD7D1C-BE30-1109-A303-79CF7A3FCD1F}"/>
              </a:ext>
            </a:extLst>
          </p:cNvPr>
          <p:cNvSpPr txBox="1"/>
          <p:nvPr/>
        </p:nvSpPr>
        <p:spPr>
          <a:xfrm>
            <a:off x="196644" y="5555226"/>
            <a:ext cx="87384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From the scatter plot, it is obvious that the greater the payload mass for the launch site CCAFS SLC40 the higher the success rate of the rocket.</a:t>
            </a:r>
          </a:p>
        </p:txBody>
      </p:sp>
    </p:spTree>
    <p:extLst>
      <p:ext uri="{BB962C8B-B14F-4D97-AF65-F5344CB8AC3E}">
        <p14:creationId xmlns:p14="http://schemas.microsoft.com/office/powerpoint/2010/main" val="1474570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F18642-CFDD-1EAB-A939-7E4C02AB554F}"/>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200" b="1" kern="1200">
                <a:solidFill>
                  <a:schemeClr val="bg1"/>
                </a:solidFill>
                <a:latin typeface="+mj-lt"/>
                <a:ea typeface="+mj-ea"/>
                <a:cs typeface="+mj-cs"/>
              </a:rPr>
              <a:t>Success rate Vs Orbit Type</a:t>
            </a:r>
            <a:br>
              <a:rPr lang="en-US" sz="2200" b="1" kern="1200">
                <a:solidFill>
                  <a:schemeClr val="bg1"/>
                </a:solidFill>
                <a:latin typeface="+mj-lt"/>
                <a:ea typeface="+mj-ea"/>
                <a:cs typeface="+mj-cs"/>
              </a:rPr>
            </a:br>
            <a:r>
              <a:rPr lang="en-US" sz="2200" b="1" kern="1200">
                <a:solidFill>
                  <a:schemeClr val="bg1"/>
                </a:solidFill>
                <a:latin typeface="+mj-lt"/>
                <a:ea typeface="+mj-ea"/>
                <a:cs typeface="+mj-cs"/>
              </a:rPr>
              <a:t>ES-L1,GEO,HEO,SSO, VLEO has the high success rates.</a:t>
            </a:r>
          </a:p>
        </p:txBody>
      </p:sp>
      <p:pic>
        <p:nvPicPr>
          <p:cNvPr id="4" name="Picture 4" descr="Chart, bar chart&#10;&#10;Description automatically generated">
            <a:extLst>
              <a:ext uri="{FF2B5EF4-FFF2-40B4-BE49-F238E27FC236}">
                <a16:creationId xmlns:a16="http://schemas.microsoft.com/office/drawing/2014/main" id="{1E3AD536-28E3-6B59-C841-D5659055DC3D}"/>
              </a:ext>
            </a:extLst>
          </p:cNvPr>
          <p:cNvPicPr>
            <a:picLocks noGrp="1" noChangeAspect="1"/>
          </p:cNvPicPr>
          <p:nvPr>
            <p:ph idx="1"/>
          </p:nvPr>
        </p:nvPicPr>
        <p:blipFill>
          <a:blip r:embed="rId2"/>
          <a:stretch>
            <a:fillRect/>
          </a:stretch>
        </p:blipFill>
        <p:spPr>
          <a:xfrm>
            <a:off x="1309894" y="1675227"/>
            <a:ext cx="6524211" cy="4394199"/>
          </a:xfrm>
          <a:prstGeom prst="rect">
            <a:avLst/>
          </a:prstGeom>
        </p:spPr>
      </p:pic>
    </p:spTree>
    <p:extLst>
      <p:ext uri="{BB962C8B-B14F-4D97-AF65-F5344CB8AC3E}">
        <p14:creationId xmlns:p14="http://schemas.microsoft.com/office/powerpoint/2010/main" val="653340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4AF88-E726-320C-6404-9B1DB400C5DB}"/>
              </a:ext>
            </a:extLst>
          </p:cNvPr>
          <p:cNvSpPr>
            <a:spLocks noGrp="1"/>
          </p:cNvSpPr>
          <p:nvPr>
            <p:ph type="title"/>
          </p:nvPr>
        </p:nvSpPr>
        <p:spPr>
          <a:xfrm>
            <a:off x="756138" y="174032"/>
            <a:ext cx="7631723" cy="1111843"/>
          </a:xfrm>
        </p:spPr>
        <p:txBody>
          <a:bodyPr anchor="ctr">
            <a:normAutofit/>
          </a:bodyPr>
          <a:lstStyle/>
          <a:p>
            <a:pPr algn="ctr"/>
            <a:r>
              <a:rPr lang="en-US" sz="3500" b="1">
                <a:ea typeface="Calibri Light"/>
                <a:cs typeface="Calibri Light"/>
              </a:rPr>
              <a:t>Flight Number Vs Orbit Type</a:t>
            </a:r>
            <a:endParaRPr lang="en-US" sz="3500" b="1"/>
          </a:p>
        </p:txBody>
      </p:sp>
      <p:sp>
        <p:nvSpPr>
          <p:cNvPr id="3" name="Content Placeholder 2">
            <a:extLst>
              <a:ext uri="{FF2B5EF4-FFF2-40B4-BE49-F238E27FC236}">
                <a16:creationId xmlns:a16="http://schemas.microsoft.com/office/drawing/2014/main" id="{613F917E-9102-FEC2-C3AC-85C88EDE7E31}"/>
              </a:ext>
            </a:extLst>
          </p:cNvPr>
          <p:cNvSpPr>
            <a:spLocks noGrp="1"/>
          </p:cNvSpPr>
          <p:nvPr>
            <p:ph idx="1"/>
          </p:nvPr>
        </p:nvSpPr>
        <p:spPr>
          <a:xfrm>
            <a:off x="756138" y="1459907"/>
            <a:ext cx="7631722" cy="767904"/>
          </a:xfrm>
        </p:spPr>
        <p:txBody>
          <a:bodyPr vert="horz" lIns="91440" tIns="45720" rIns="91440" bIns="45720" rtlCol="0" anchor="ctr">
            <a:normAutofit/>
          </a:bodyPr>
          <a:lstStyle/>
          <a:p>
            <a:pPr algn="ctr"/>
            <a:r>
              <a:rPr lang="en-US" sz="1700">
                <a:ea typeface="Calibri"/>
                <a:cs typeface="Calibri"/>
              </a:rPr>
              <a:t>We observe that in the LEO orbit, success is related to the number of flights whereas in GTO there is no such relationship</a:t>
            </a:r>
          </a:p>
          <a:p>
            <a:pPr algn="ctr"/>
            <a:endParaRPr lang="en-US" sz="1700">
              <a:ea typeface="Calibri"/>
              <a:cs typeface="Calibri"/>
            </a:endParaRPr>
          </a:p>
        </p:txBody>
      </p:sp>
      <p:pic>
        <p:nvPicPr>
          <p:cNvPr id="4" name="Picture 4" descr="Chart, scatter chart&#10;&#10;Description automatically generated">
            <a:extLst>
              <a:ext uri="{FF2B5EF4-FFF2-40B4-BE49-F238E27FC236}">
                <a16:creationId xmlns:a16="http://schemas.microsoft.com/office/drawing/2014/main" id="{DB6608B7-26CE-4705-C0EA-8C863B194F7E}"/>
              </a:ext>
            </a:extLst>
          </p:cNvPr>
          <p:cNvPicPr>
            <a:picLocks noChangeAspect="1"/>
          </p:cNvPicPr>
          <p:nvPr/>
        </p:nvPicPr>
        <p:blipFill>
          <a:blip r:embed="rId2"/>
          <a:stretch>
            <a:fillRect/>
          </a:stretch>
        </p:blipFill>
        <p:spPr>
          <a:xfrm>
            <a:off x="331397" y="2147925"/>
            <a:ext cx="8501211" cy="2693195"/>
          </a:xfrm>
          <a:prstGeom prst="rect">
            <a:avLst/>
          </a:prstGeom>
        </p:spPr>
      </p:pic>
    </p:spTree>
    <p:extLst>
      <p:ext uri="{BB962C8B-B14F-4D97-AF65-F5344CB8AC3E}">
        <p14:creationId xmlns:p14="http://schemas.microsoft.com/office/powerpoint/2010/main" val="3077758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E1E3B-8B35-56C3-0A81-FE3C2F7AA755}"/>
              </a:ext>
            </a:extLst>
          </p:cNvPr>
          <p:cNvSpPr>
            <a:spLocks noGrp="1"/>
          </p:cNvSpPr>
          <p:nvPr>
            <p:ph type="title"/>
          </p:nvPr>
        </p:nvSpPr>
        <p:spPr>
          <a:xfrm>
            <a:off x="756138" y="174032"/>
            <a:ext cx="7631723" cy="1111843"/>
          </a:xfrm>
        </p:spPr>
        <p:txBody>
          <a:bodyPr anchor="ctr">
            <a:normAutofit/>
          </a:bodyPr>
          <a:lstStyle/>
          <a:p>
            <a:pPr algn="ctr"/>
            <a:r>
              <a:rPr lang="en-US" sz="3500">
                <a:ea typeface="Calibri Light"/>
                <a:cs typeface="Calibri Light"/>
              </a:rPr>
              <a:t>Payload mass vs Orbit</a:t>
            </a:r>
            <a:endParaRPr lang="en-US" sz="3500"/>
          </a:p>
        </p:txBody>
      </p:sp>
      <p:sp>
        <p:nvSpPr>
          <p:cNvPr id="3" name="Content Placeholder 2">
            <a:extLst>
              <a:ext uri="{FF2B5EF4-FFF2-40B4-BE49-F238E27FC236}">
                <a16:creationId xmlns:a16="http://schemas.microsoft.com/office/drawing/2014/main" id="{17AA9AA0-FB2B-531F-298F-D5538C9B9E89}"/>
              </a:ext>
            </a:extLst>
          </p:cNvPr>
          <p:cNvSpPr>
            <a:spLocks noGrp="1"/>
          </p:cNvSpPr>
          <p:nvPr>
            <p:ph idx="1"/>
          </p:nvPr>
        </p:nvSpPr>
        <p:spPr>
          <a:xfrm>
            <a:off x="756138" y="1459907"/>
            <a:ext cx="7631722" cy="767904"/>
          </a:xfrm>
        </p:spPr>
        <p:txBody>
          <a:bodyPr vert="horz" lIns="91440" tIns="45720" rIns="91440" bIns="45720" rtlCol="0" anchor="ctr">
            <a:normAutofit/>
          </a:bodyPr>
          <a:lstStyle/>
          <a:p>
            <a:pPr algn="ctr"/>
            <a:r>
              <a:rPr lang="en-US" sz="1300">
                <a:ea typeface="+mn-lt"/>
                <a:cs typeface="+mn-lt"/>
              </a:rPr>
              <a:t>With heavy payloads the successful landing or positive landing rate are more for Polar,LEO and ISS.</a:t>
            </a:r>
            <a:endParaRPr lang="en-US" sz="1300">
              <a:ea typeface="Calibri" panose="020F0502020204030204"/>
              <a:cs typeface="Calibri" panose="020F0502020204030204"/>
            </a:endParaRPr>
          </a:p>
          <a:p>
            <a:pPr algn="ctr"/>
            <a:r>
              <a:rPr lang="en-US" sz="1300">
                <a:ea typeface="+mn-lt"/>
                <a:cs typeface="+mn-lt"/>
              </a:rPr>
              <a:t>However for GTO we cannot distinguish this well as both positive landing rate and negative landing(unsuccessful mission) are both there here.</a:t>
            </a:r>
            <a:endParaRPr lang="en-US" sz="1300"/>
          </a:p>
          <a:p>
            <a:pPr algn="ctr"/>
            <a:endParaRPr lang="en-US" sz="1300">
              <a:ea typeface="Calibri"/>
              <a:cs typeface="Calibri"/>
            </a:endParaRPr>
          </a:p>
        </p:txBody>
      </p:sp>
      <p:pic>
        <p:nvPicPr>
          <p:cNvPr id="4" name="Picture 4" descr="Chart, scatter chart&#10;&#10;Description automatically generated">
            <a:extLst>
              <a:ext uri="{FF2B5EF4-FFF2-40B4-BE49-F238E27FC236}">
                <a16:creationId xmlns:a16="http://schemas.microsoft.com/office/drawing/2014/main" id="{79E0358F-4CD8-D38C-597C-311E2D1E5670}"/>
              </a:ext>
            </a:extLst>
          </p:cNvPr>
          <p:cNvPicPr>
            <a:picLocks noChangeAspect="1"/>
          </p:cNvPicPr>
          <p:nvPr/>
        </p:nvPicPr>
        <p:blipFill>
          <a:blip r:embed="rId2"/>
          <a:stretch>
            <a:fillRect/>
          </a:stretch>
        </p:blipFill>
        <p:spPr>
          <a:xfrm>
            <a:off x="183914" y="2479764"/>
            <a:ext cx="8329147" cy="2373647"/>
          </a:xfrm>
          <a:prstGeom prst="rect">
            <a:avLst/>
          </a:prstGeom>
        </p:spPr>
      </p:pic>
    </p:spTree>
    <p:extLst>
      <p:ext uri="{BB962C8B-B14F-4D97-AF65-F5344CB8AC3E}">
        <p14:creationId xmlns:p14="http://schemas.microsoft.com/office/powerpoint/2010/main" val="184615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28DDE-6BE9-95BA-F204-3C5ED638E8D5}"/>
              </a:ext>
            </a:extLst>
          </p:cNvPr>
          <p:cNvSpPr>
            <a:spLocks noGrp="1"/>
          </p:cNvSpPr>
          <p:nvPr>
            <p:ph type="title"/>
          </p:nvPr>
        </p:nvSpPr>
        <p:spPr>
          <a:xfrm>
            <a:off x="479161" y="639193"/>
            <a:ext cx="2678858" cy="3573516"/>
          </a:xfrm>
        </p:spPr>
        <p:txBody>
          <a:bodyPr vert="horz" lIns="91440" tIns="45720" rIns="91440" bIns="45720" rtlCol="0" anchor="b">
            <a:normAutofit/>
          </a:bodyPr>
          <a:lstStyle/>
          <a:p>
            <a:r>
              <a:rPr lang="en-US" sz="57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5DB8CF89-0109-D108-6BF5-551F675FF442}"/>
              </a:ext>
            </a:extLst>
          </p:cNvPr>
          <p:cNvSpPr>
            <a:spLocks noGrp="1"/>
          </p:cNvSpPr>
          <p:nvPr>
            <p:ph idx="1"/>
          </p:nvPr>
        </p:nvSpPr>
        <p:spPr>
          <a:xfrm>
            <a:off x="479161" y="4631161"/>
            <a:ext cx="2678858"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We can observe that the success rate since 2013 kept increasing till 2020.</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942B405A-7385-711D-E065-127AD5BDACC3}"/>
              </a:ext>
            </a:extLst>
          </p:cNvPr>
          <p:cNvPicPr>
            <a:picLocks noChangeAspect="1"/>
          </p:cNvPicPr>
          <p:nvPr/>
        </p:nvPicPr>
        <p:blipFill>
          <a:blip r:embed="rId2"/>
          <a:stretch>
            <a:fillRect/>
          </a:stretch>
        </p:blipFill>
        <p:spPr>
          <a:xfrm>
            <a:off x="3490722" y="1593083"/>
            <a:ext cx="5410962" cy="3644401"/>
          </a:xfrm>
          <a:prstGeom prst="rect">
            <a:avLst/>
          </a:prstGeom>
        </p:spPr>
      </p:pic>
    </p:spTree>
    <p:extLst>
      <p:ext uri="{BB962C8B-B14F-4D97-AF65-F5344CB8AC3E}">
        <p14:creationId xmlns:p14="http://schemas.microsoft.com/office/powerpoint/2010/main" val="270102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86541" y="1055108"/>
            <a:ext cx="6381396" cy="994172"/>
          </a:xfrm>
        </p:spPr>
        <p:txBody>
          <a:bodyPr anchor="ctr">
            <a:normAutofit/>
          </a:bodyPr>
          <a:lstStyle/>
          <a:p>
            <a:r>
              <a:rPr lang="en-US">
                <a:solidFill>
                  <a:srgbClr val="002060"/>
                </a:solidFill>
                <a:latin typeface="IBM Plex Mono SemiBold"/>
              </a:rPr>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66905" y="1989242"/>
            <a:ext cx="3886200" cy="3263504"/>
          </a:xfrm>
        </p:spPr>
        <p:txBody>
          <a:bodyPr vert="horz" lIns="68580" tIns="34290" rIns="68580" bIns="34290" rtlCol="0" anchor="t">
            <a:noAutofit/>
          </a:bodyPr>
          <a:lstStyle/>
          <a:p>
            <a:r>
              <a:rPr lang="en-US">
                <a:solidFill>
                  <a:srgbClr val="002060"/>
                </a:solidFill>
                <a:latin typeface="IBM Plex Mono Text"/>
              </a:rPr>
              <a:t>Executive Summary</a:t>
            </a:r>
          </a:p>
          <a:p>
            <a:r>
              <a:rPr lang="en-US">
                <a:solidFill>
                  <a:srgbClr val="002060"/>
                </a:solidFill>
                <a:latin typeface="IBM Plex Mono Text"/>
              </a:rPr>
              <a:t>Introduction</a:t>
            </a:r>
          </a:p>
          <a:p>
            <a:r>
              <a:rPr lang="en-US">
                <a:solidFill>
                  <a:srgbClr val="002060"/>
                </a:solidFill>
                <a:latin typeface="IBM Plex Mono Text"/>
              </a:rPr>
              <a:t>Methodology</a:t>
            </a:r>
          </a:p>
          <a:p>
            <a:r>
              <a:rPr lang="en-US">
                <a:solidFill>
                  <a:srgbClr val="002060"/>
                </a:solidFill>
                <a:latin typeface="IBM Plex Mono Text"/>
              </a:rPr>
              <a:t>Results</a:t>
            </a:r>
          </a:p>
          <a:p>
            <a:r>
              <a:rPr lang="en-US">
                <a:solidFill>
                  <a:srgbClr val="002060"/>
                </a:solidFill>
                <a:latin typeface="IBM Plex Mono Text"/>
              </a:rPr>
              <a:t>Discussion</a:t>
            </a:r>
          </a:p>
          <a:p>
            <a:r>
              <a:rPr lang="en-US">
                <a:solidFill>
                  <a:srgbClr val="002060"/>
                </a:solidFill>
                <a:latin typeface="IBM Plex Mono Text"/>
              </a:rPr>
              <a:t>Conclusion</a:t>
            </a:r>
          </a:p>
          <a:p>
            <a:r>
              <a:rPr lang="en-US">
                <a:solidFill>
                  <a:srgbClr val="002060"/>
                </a:solidFill>
                <a:latin typeface="IBM Plex Mono Text"/>
              </a:rPr>
              <a:t>Appendix</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A185CBD-ED91-4F24-BEB9-8E33AD8AC3B1}"/>
                  </a:ext>
                </a:extLst>
              </p14:cNvPr>
              <p14:cNvContentPartPr/>
              <p14:nvPr/>
            </p14:nvContentPartPr>
            <p14:xfrm>
              <a:off x="1416960" y="1606734"/>
              <a:ext cx="270" cy="27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3"/>
              <a:stretch>
                <a:fillRect/>
              </a:stretch>
            </p:blipFill>
            <p:spPr>
              <a:xfrm>
                <a:off x="1349460" y="1471734"/>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032BD37A-4777-4658-98DC-561C88BBD6B5}"/>
                  </a:ext>
                </a:extLst>
              </p14:cNvPr>
              <p14:cNvContentPartPr/>
              <p14:nvPr/>
            </p14:nvContentPartPr>
            <p14:xfrm>
              <a:off x="1746090" y="1579464"/>
              <a:ext cx="270" cy="27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3"/>
              <a:stretch>
                <a:fillRect/>
              </a:stretch>
            </p:blipFill>
            <p:spPr>
              <a:xfrm>
                <a:off x="1678590" y="1444464"/>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121120" y="1551924"/>
              <a:ext cx="270" cy="27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3"/>
              <a:stretch>
                <a:fillRect/>
              </a:stretch>
            </p:blipFill>
            <p:spPr>
              <a:xfrm>
                <a:off x="2053620" y="1416924"/>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121120" y="1551924"/>
              <a:ext cx="2430" cy="378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7"/>
              <a:stretch>
                <a:fillRect/>
              </a:stretch>
            </p:blipFill>
            <p:spPr>
              <a:xfrm>
                <a:off x="2034334" y="1394424"/>
                <a:ext cx="175654" cy="3184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18EA1C91-5384-4260-8EC9-8379C643441C}"/>
                  </a:ext>
                </a:extLst>
              </p14:cNvPr>
              <p14:cNvContentPartPr/>
              <p14:nvPr/>
            </p14:nvContentPartPr>
            <p14:xfrm>
              <a:off x="-1581930" y="2859534"/>
              <a:ext cx="14850" cy="27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9"/>
              <a:stretch>
                <a:fillRect/>
              </a:stretch>
            </p:blipFill>
            <p:spPr>
              <a:xfrm>
                <a:off x="-1670323" y="2724534"/>
                <a:ext cx="191282"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7E9F6ED-ACEE-438F-A76C-C66263E59B33}"/>
                  </a:ext>
                </a:extLst>
              </p14:cNvPr>
              <p14:cNvContentPartPr/>
              <p14:nvPr/>
            </p14:nvContentPartPr>
            <p14:xfrm>
              <a:off x="5449680" y="3023964"/>
              <a:ext cx="270" cy="27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3"/>
              <a:stretch>
                <a:fillRect/>
              </a:stretch>
            </p:blipFill>
            <p:spPr>
              <a:xfrm>
                <a:off x="5382180" y="2888964"/>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A56CB11-8AE3-4EA0-B556-BBB572803B07}"/>
                  </a:ext>
                </a:extLst>
              </p14:cNvPr>
              <p14:cNvContentPartPr/>
              <p14:nvPr/>
            </p14:nvContentPartPr>
            <p14:xfrm>
              <a:off x="5449680" y="3023964"/>
              <a:ext cx="270" cy="27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3"/>
              <a:stretch>
                <a:fillRect/>
              </a:stretch>
            </p:blipFill>
            <p:spPr>
              <a:xfrm>
                <a:off x="5382180" y="2888964"/>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78E27AEC-BDF9-49A4-A10A-6F5F64F01EEA}"/>
                  </a:ext>
                </a:extLst>
              </p14:cNvPr>
              <p14:cNvContentPartPr/>
              <p14:nvPr/>
            </p14:nvContentPartPr>
            <p14:xfrm>
              <a:off x="5449680" y="3023964"/>
              <a:ext cx="270" cy="27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3"/>
              <a:stretch>
                <a:fillRect/>
              </a:stretch>
            </p:blipFill>
            <p:spPr>
              <a:xfrm>
                <a:off x="5382180" y="2888964"/>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00D1CCCF-5EBB-4FB3-A293-78C28946220A}"/>
                  </a:ext>
                </a:extLst>
              </p14:cNvPr>
              <p14:cNvContentPartPr/>
              <p14:nvPr/>
            </p14:nvContentPartPr>
            <p14:xfrm>
              <a:off x="5449680" y="3023964"/>
              <a:ext cx="270" cy="27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3"/>
              <a:stretch>
                <a:fillRect/>
              </a:stretch>
            </p:blipFill>
            <p:spPr>
              <a:xfrm>
                <a:off x="5382180" y="2888964"/>
                <a:ext cx="135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0EC3AB97-946C-4D62-AEB0-E11D486AFBF0}"/>
                  </a:ext>
                </a:extLst>
              </p14:cNvPr>
              <p14:cNvContentPartPr/>
              <p14:nvPr/>
            </p14:nvContentPartPr>
            <p14:xfrm>
              <a:off x="5010660" y="3015054"/>
              <a:ext cx="270" cy="27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3"/>
              <a:stretch>
                <a:fillRect/>
              </a:stretch>
            </p:blipFill>
            <p:spPr>
              <a:xfrm>
                <a:off x="4943160" y="2880054"/>
                <a:ext cx="135000" cy="27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776ED8-57C2-7DC5-7040-2385EA95B065}"/>
              </a:ext>
            </a:extLst>
          </p:cNvPr>
          <p:cNvSpPr>
            <a:spLocks noGrp="1"/>
          </p:cNvSpPr>
          <p:nvPr>
            <p:ph type="title"/>
          </p:nvPr>
        </p:nvSpPr>
        <p:spPr>
          <a:xfrm>
            <a:off x="621506" y="494414"/>
            <a:ext cx="7900987" cy="817403"/>
          </a:xfrm>
        </p:spPr>
        <p:txBody>
          <a:bodyPr vert="horz" lIns="91440" tIns="45720" rIns="91440" bIns="45720" rtlCol="0" anchor="b">
            <a:normAutofit fontScale="90000"/>
          </a:bodyPr>
          <a:lstStyle/>
          <a:p>
            <a:pPr algn="ctr"/>
            <a:r>
              <a:rPr lang="en-US" sz="2800" b="1" kern="1200" dirty="0">
                <a:latin typeface="+mj-lt"/>
                <a:ea typeface="+mj-ea"/>
                <a:cs typeface="+mj-cs"/>
              </a:rPr>
              <a:t>Map showing All </a:t>
            </a:r>
            <a:r>
              <a:rPr lang="en-US" sz="2800" b="1" dirty="0"/>
              <a:t>Launch sites</a:t>
            </a:r>
            <a:br>
              <a:rPr lang="en-US" sz="2600" kern="1200" dirty="0"/>
            </a:br>
            <a:endParaRPr lang="en-US" sz="2600" kern="1200">
              <a:solidFill>
                <a:schemeClr val="tx1"/>
              </a:solidFill>
              <a:latin typeface="+mj-lt"/>
              <a:ea typeface="+mj-ea"/>
              <a:cs typeface="+mj-cs"/>
            </a:endParaRPr>
          </a:p>
        </p:txBody>
      </p:sp>
      <p:pic>
        <p:nvPicPr>
          <p:cNvPr id="4" name="Picture 4" descr="Map&#10;&#10;Description automatically generated">
            <a:extLst>
              <a:ext uri="{FF2B5EF4-FFF2-40B4-BE49-F238E27FC236}">
                <a16:creationId xmlns:a16="http://schemas.microsoft.com/office/drawing/2014/main" id="{9CFBA0EC-1DDD-912A-4226-276E2DF6B4DC}"/>
              </a:ext>
            </a:extLst>
          </p:cNvPr>
          <p:cNvPicPr>
            <a:picLocks noGrp="1" noChangeAspect="1"/>
          </p:cNvPicPr>
          <p:nvPr>
            <p:ph idx="1"/>
          </p:nvPr>
        </p:nvPicPr>
        <p:blipFill>
          <a:blip r:embed="rId2"/>
          <a:stretch>
            <a:fillRect/>
          </a:stretch>
        </p:blipFill>
        <p:spPr>
          <a:xfrm>
            <a:off x="380337" y="1319070"/>
            <a:ext cx="8368947" cy="5558348"/>
          </a:xfrm>
          <a:prstGeom prst="rect">
            <a:avLst/>
          </a:prstGeom>
        </p:spPr>
      </p:pic>
    </p:spTree>
    <p:extLst>
      <p:ext uri="{BB962C8B-B14F-4D97-AF65-F5344CB8AC3E}">
        <p14:creationId xmlns:p14="http://schemas.microsoft.com/office/powerpoint/2010/main" val="3157917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946A7-415E-BB5C-EB4F-875D04B036D4}"/>
              </a:ext>
            </a:extLst>
          </p:cNvPr>
          <p:cNvSpPr>
            <a:spLocks noGrp="1"/>
          </p:cNvSpPr>
          <p:nvPr>
            <p:ph type="title"/>
          </p:nvPr>
        </p:nvSpPr>
        <p:spPr>
          <a:xfrm>
            <a:off x="667753" y="640080"/>
            <a:ext cx="2800511" cy="3566160"/>
          </a:xfrm>
        </p:spPr>
        <p:txBody>
          <a:bodyPr vert="horz" lIns="91440" tIns="45720" rIns="91440" bIns="45720" rtlCol="0" anchor="b">
            <a:normAutofit/>
          </a:bodyPr>
          <a:lstStyle/>
          <a:p>
            <a:r>
              <a:rPr lang="en-US" sz="2900"/>
              <a:t>Out of a total of 10 launches at SpaceX VAFB SLC-4E launch site, ^ failed and 4 rockets landed successfully. </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4409267"/>
            <a:ext cx="260604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C804459A-D155-B7DA-C7C4-DD492B23CDD0}"/>
              </a:ext>
            </a:extLst>
          </p:cNvPr>
          <p:cNvPicPr>
            <a:picLocks noGrp="1" noChangeAspect="1"/>
          </p:cNvPicPr>
          <p:nvPr>
            <p:ph idx="1"/>
          </p:nvPr>
        </p:nvPicPr>
        <p:blipFill rotWithShape="1">
          <a:blip r:embed="rId2"/>
          <a:srcRect l="28910" r="1" b="1"/>
          <a:stretch/>
        </p:blipFill>
        <p:spPr>
          <a:xfrm>
            <a:off x="3293663" y="10"/>
            <a:ext cx="584919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143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Diagram&#10;&#10;Description automatically generated">
            <a:extLst>
              <a:ext uri="{FF2B5EF4-FFF2-40B4-BE49-F238E27FC236}">
                <a16:creationId xmlns:a16="http://schemas.microsoft.com/office/drawing/2014/main" id="{D943149E-2297-15BA-8926-7DA1D13E525F}"/>
              </a:ext>
            </a:extLst>
          </p:cNvPr>
          <p:cNvPicPr>
            <a:picLocks noGrp="1" noChangeAspect="1"/>
          </p:cNvPicPr>
          <p:nvPr>
            <p:ph idx="1"/>
          </p:nvPr>
        </p:nvPicPr>
        <p:blipFill rotWithShape="1">
          <a:blip r:embed="rId2"/>
          <a:srcRect l="18989" t="9091" r="-1" b="-1"/>
          <a:stretch/>
        </p:blipFill>
        <p:spPr>
          <a:xfrm>
            <a:off x="20" y="10"/>
            <a:ext cx="6501364" cy="6857990"/>
          </a:xfrm>
          <a:prstGeom prst="rect">
            <a:avLst/>
          </a:prstGeom>
        </p:spPr>
      </p:pic>
      <p:sp>
        <p:nvSpPr>
          <p:cNvPr id="31" name="Rectangle 3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3739" y="0"/>
            <a:ext cx="636026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C48B9F-AE74-7BEE-A29E-F888F5899D1D}"/>
              </a:ext>
            </a:extLst>
          </p:cNvPr>
          <p:cNvSpPr>
            <a:spLocks noGrp="1"/>
          </p:cNvSpPr>
          <p:nvPr>
            <p:ph type="title"/>
          </p:nvPr>
        </p:nvSpPr>
        <p:spPr>
          <a:xfrm>
            <a:off x="5886450" y="1122363"/>
            <a:ext cx="3017520" cy="3204134"/>
          </a:xfrm>
        </p:spPr>
        <p:txBody>
          <a:bodyPr vert="horz" lIns="91440" tIns="45720" rIns="91440" bIns="45720" rtlCol="0" anchor="b">
            <a:normAutofit/>
          </a:bodyPr>
          <a:lstStyle/>
          <a:p>
            <a:r>
              <a:rPr lang="en-US" sz="2900"/>
              <a:t>Out of a total of 14 launches at the SpaceX KSC LC39A Launch Site Merritt Island, 10 rockets landed and 4 failed to launch.</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796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976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5D63279C-5071-8FA5-C514-0ABFE0E39A62}"/>
              </a:ext>
            </a:extLst>
          </p:cNvPr>
          <p:cNvPicPr>
            <a:picLocks noGrp="1" noChangeAspect="1"/>
          </p:cNvPicPr>
          <p:nvPr>
            <p:ph idx="4294967295"/>
          </p:nvPr>
        </p:nvPicPr>
        <p:blipFill rotWithShape="1">
          <a:blip r:embed="rId2"/>
          <a:srcRect l="22867" t="392" b="8699"/>
          <a:stretch/>
        </p:blipFill>
        <p:spPr>
          <a:xfrm>
            <a:off x="20" y="10"/>
            <a:ext cx="6501364"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3739" y="0"/>
            <a:ext cx="636026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1E89A-E52E-E288-E6D9-2956F9D29902}"/>
              </a:ext>
            </a:extLst>
          </p:cNvPr>
          <p:cNvSpPr>
            <a:spLocks noGrp="1"/>
          </p:cNvSpPr>
          <p:nvPr>
            <p:ph type="title"/>
          </p:nvPr>
        </p:nvSpPr>
        <p:spPr>
          <a:xfrm>
            <a:off x="5886450" y="1122363"/>
            <a:ext cx="3017520" cy="3204134"/>
          </a:xfrm>
        </p:spPr>
        <p:txBody>
          <a:bodyPr vert="horz" lIns="91440" tIns="45720" rIns="91440" bIns="45720" rtlCol="0" anchor="b">
            <a:normAutofit/>
          </a:bodyPr>
          <a:lstStyle/>
          <a:p>
            <a:r>
              <a:rPr lang="en-US" sz="2600"/>
              <a:t>Out of a total of 26 launches at the SpaceX CCAFS LC_40 launch site, Only 7 landed and the other 19 rockets failed to land.</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796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56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id="{35273C48-62FF-4E2A-395B-A91A52B39C7F}"/>
              </a:ext>
            </a:extLst>
          </p:cNvPr>
          <p:cNvPicPr>
            <a:picLocks noGrp="1" noChangeAspect="1"/>
          </p:cNvPicPr>
          <p:nvPr>
            <p:ph idx="1"/>
          </p:nvPr>
        </p:nvPicPr>
        <p:blipFill>
          <a:blip r:embed="rId2"/>
          <a:stretch>
            <a:fillRect/>
          </a:stretch>
        </p:blipFill>
        <p:spPr>
          <a:xfrm>
            <a:off x="142695" y="98643"/>
            <a:ext cx="8743950" cy="5687366"/>
          </a:xfrm>
          <a:prstGeom prst="rect">
            <a:avLst/>
          </a:prstGeom>
        </p:spPr>
      </p:pic>
      <p:sp>
        <p:nvSpPr>
          <p:cNvPr id="5" name="TextBox 4">
            <a:extLst>
              <a:ext uri="{FF2B5EF4-FFF2-40B4-BE49-F238E27FC236}">
                <a16:creationId xmlns:a16="http://schemas.microsoft.com/office/drawing/2014/main" id="{2D9B7D4A-C529-E0E5-4DBB-C203521B550C}"/>
              </a:ext>
            </a:extLst>
          </p:cNvPr>
          <p:cNvSpPr txBox="1"/>
          <p:nvPr/>
        </p:nvSpPr>
        <p:spPr>
          <a:xfrm>
            <a:off x="614940" y="6218413"/>
            <a:ext cx="853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color labeled markers indicate which launch sites have a high success rate.</a:t>
            </a:r>
            <a:endParaRPr lang="en-US" dirty="0"/>
          </a:p>
        </p:txBody>
      </p:sp>
    </p:spTree>
    <p:extLst>
      <p:ext uri="{BB962C8B-B14F-4D97-AF65-F5344CB8AC3E}">
        <p14:creationId xmlns:p14="http://schemas.microsoft.com/office/powerpoint/2010/main" val="1995571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2BFE-2630-DB92-43AC-7502DD2D2DB2}"/>
              </a:ext>
            </a:extLst>
          </p:cNvPr>
          <p:cNvSpPr>
            <a:spLocks noGrp="1"/>
          </p:cNvSpPr>
          <p:nvPr>
            <p:ph type="title"/>
          </p:nvPr>
        </p:nvSpPr>
        <p:spPr>
          <a:xfrm>
            <a:off x="628649" y="291090"/>
            <a:ext cx="7886699" cy="932688"/>
          </a:xfrm>
        </p:spPr>
        <p:txBody>
          <a:bodyPr vert="horz" lIns="91440" tIns="45720" rIns="91440" bIns="45720" rtlCol="0" anchor="b">
            <a:normAutofit/>
          </a:bodyPr>
          <a:lstStyle/>
          <a:p>
            <a:r>
              <a:rPr lang="en-US" sz="2900" kern="1200">
                <a:solidFill>
                  <a:schemeClr val="tx1"/>
                </a:solidFill>
                <a:latin typeface="+mj-lt"/>
                <a:ea typeface="+mj-ea"/>
                <a:cs typeface="+mj-cs"/>
              </a:rPr>
              <a:t>MAP REPRESENTING DISTANCE BETWEEN COASTLINE AND LAUNCHSITE</a:t>
            </a:r>
          </a:p>
        </p:txBody>
      </p:sp>
      <p:pic>
        <p:nvPicPr>
          <p:cNvPr id="4" name="Picture 4" descr="A picture containing graphical user interface&#10;&#10;Description automatically generated">
            <a:extLst>
              <a:ext uri="{FF2B5EF4-FFF2-40B4-BE49-F238E27FC236}">
                <a16:creationId xmlns:a16="http://schemas.microsoft.com/office/drawing/2014/main" id="{72515EE3-D1B1-B457-65F4-8517330BD56C}"/>
              </a:ext>
            </a:extLst>
          </p:cNvPr>
          <p:cNvPicPr>
            <a:picLocks noGrp="1" noChangeAspect="1"/>
          </p:cNvPicPr>
          <p:nvPr>
            <p:ph idx="1"/>
          </p:nvPr>
        </p:nvPicPr>
        <p:blipFill>
          <a:blip r:embed="rId2"/>
          <a:stretch>
            <a:fillRect/>
          </a:stretch>
        </p:blipFill>
        <p:spPr>
          <a:xfrm>
            <a:off x="628650" y="1215348"/>
            <a:ext cx="7886699" cy="4702483"/>
          </a:xfrm>
          <a:prstGeom prst="rect">
            <a:avLst/>
          </a:prstGeom>
        </p:spPr>
      </p:pic>
    </p:spTree>
    <p:extLst>
      <p:ext uri="{BB962C8B-B14F-4D97-AF65-F5344CB8AC3E}">
        <p14:creationId xmlns:p14="http://schemas.microsoft.com/office/powerpoint/2010/main" val="1524196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E1D24-AC22-5857-CBD1-CD43D7C4321B}"/>
              </a:ext>
            </a:extLst>
          </p:cNvPr>
          <p:cNvSpPr>
            <a:spLocks noGrp="1"/>
          </p:cNvSpPr>
          <p:nvPr>
            <p:ph type="title"/>
          </p:nvPr>
        </p:nvSpPr>
        <p:spPr>
          <a:xfrm>
            <a:off x="479161" y="639193"/>
            <a:ext cx="2678858" cy="3573516"/>
          </a:xfrm>
        </p:spPr>
        <p:txBody>
          <a:bodyPr vert="horz" lIns="91440" tIns="45720" rIns="91440" bIns="45720" rtlCol="0" anchor="b">
            <a:normAutofit/>
          </a:bodyPr>
          <a:lstStyle/>
          <a:p>
            <a:r>
              <a:rPr lang="en-US" sz="3100" kern="1200">
                <a:solidFill>
                  <a:schemeClr val="tx1"/>
                </a:solidFill>
                <a:latin typeface="+mj-lt"/>
                <a:ea typeface="+mj-ea"/>
                <a:cs typeface="+mj-cs"/>
              </a:rPr>
              <a:t>Map Showing Distance between Cape Canaveral site and the city Melbourne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p&#10;&#10;Description automatically generated">
            <a:extLst>
              <a:ext uri="{FF2B5EF4-FFF2-40B4-BE49-F238E27FC236}">
                <a16:creationId xmlns:a16="http://schemas.microsoft.com/office/drawing/2014/main" id="{07B9C641-C339-0E3A-3CA3-60D2BFF6C55A}"/>
              </a:ext>
            </a:extLst>
          </p:cNvPr>
          <p:cNvPicPr>
            <a:picLocks noGrp="1" noChangeAspect="1"/>
          </p:cNvPicPr>
          <p:nvPr>
            <p:ph idx="1"/>
          </p:nvPr>
        </p:nvPicPr>
        <p:blipFill>
          <a:blip r:embed="rId2"/>
          <a:stretch>
            <a:fillRect/>
          </a:stretch>
        </p:blipFill>
        <p:spPr>
          <a:xfrm>
            <a:off x="4296692" y="323779"/>
            <a:ext cx="4374115" cy="6211766"/>
          </a:xfrm>
          <a:prstGeom prst="rect">
            <a:avLst/>
          </a:prstGeom>
        </p:spPr>
      </p:pic>
    </p:spTree>
    <p:extLst>
      <p:ext uri="{BB962C8B-B14F-4D97-AF65-F5344CB8AC3E}">
        <p14:creationId xmlns:p14="http://schemas.microsoft.com/office/powerpoint/2010/main" val="2139539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FE5C87-4354-1153-844F-B592BD0CA6D7}"/>
              </a:ext>
            </a:extLst>
          </p:cNvPr>
          <p:cNvSpPr>
            <a:spLocks noGrp="1"/>
          </p:cNvSpPr>
          <p:nvPr>
            <p:ph type="title"/>
          </p:nvPr>
        </p:nvSpPr>
        <p:spPr>
          <a:xfrm>
            <a:off x="687956" y="4583953"/>
            <a:ext cx="3514393" cy="1465973"/>
          </a:xfrm>
        </p:spPr>
        <p:txBody>
          <a:bodyPr vert="horz" lIns="91440" tIns="45720" rIns="91440" bIns="45720" rtlCol="0" anchor="t">
            <a:normAutofit/>
          </a:bodyPr>
          <a:lstStyle/>
          <a:p>
            <a:r>
              <a:rPr lang="en-US" sz="3500"/>
              <a:t>SPACEX VAFB SLC – 4E Launch Site</a:t>
            </a:r>
          </a:p>
        </p:txBody>
      </p:sp>
      <p:pic>
        <p:nvPicPr>
          <p:cNvPr id="7" name="Picture 7" descr="Map&#10;&#10;Description automatically generated">
            <a:extLst>
              <a:ext uri="{FF2B5EF4-FFF2-40B4-BE49-F238E27FC236}">
                <a16:creationId xmlns:a16="http://schemas.microsoft.com/office/drawing/2014/main" id="{297253FC-BAE8-1149-DA3F-B806357116E9}"/>
              </a:ext>
            </a:extLst>
          </p:cNvPr>
          <p:cNvPicPr>
            <a:picLocks noGrp="1" noChangeAspect="1"/>
          </p:cNvPicPr>
          <p:nvPr>
            <p:ph idx="1"/>
          </p:nvPr>
        </p:nvPicPr>
        <p:blipFill rotWithShape="1">
          <a:blip r:embed="rId2"/>
          <a:srcRect t="7619"/>
          <a:stretch/>
        </p:blipFill>
        <p:spPr>
          <a:xfrm>
            <a:off x="20" y="432"/>
            <a:ext cx="9143980" cy="4244759"/>
          </a:xfrm>
          <a:prstGeom prst="rect">
            <a:avLst/>
          </a:prstGeom>
        </p:spPr>
      </p:pic>
      <p:sp>
        <p:nvSpPr>
          <p:cNvPr id="8" name="TextBox 7">
            <a:extLst>
              <a:ext uri="{FF2B5EF4-FFF2-40B4-BE49-F238E27FC236}">
                <a16:creationId xmlns:a16="http://schemas.microsoft.com/office/drawing/2014/main" id="{35BE850E-8F16-6E3F-7065-F6630065A413}"/>
              </a:ext>
            </a:extLst>
          </p:cNvPr>
          <p:cNvSpPr txBox="1"/>
          <p:nvPr/>
        </p:nvSpPr>
        <p:spPr>
          <a:xfrm>
            <a:off x="4572000" y="4583953"/>
            <a:ext cx="4229100" cy="146597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The cluster markers indicate that 10 Falcon 9 launches have taken place in the launch site stationed off the coast of Santa Maria</a:t>
            </a:r>
          </a:p>
          <a:p>
            <a:pPr indent="-228600">
              <a:lnSpc>
                <a:spcPct val="90000"/>
              </a:lnSpc>
              <a:spcAft>
                <a:spcPts val="600"/>
              </a:spcAft>
              <a:buFont typeface="Arial" panose="020B0604020202020204" pitchFamily="34" charset="0"/>
              <a:buChar char="•"/>
            </a:pPr>
            <a:endParaRPr lang="en-US" sz="1700"/>
          </a:p>
        </p:txBody>
      </p:sp>
      <p:sp>
        <p:nvSpPr>
          <p:cNvPr id="15" name="Rectangle 14">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23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264663-973D-8F11-2503-CDC104ADBACF}"/>
              </a:ext>
            </a:extLst>
          </p:cNvPr>
          <p:cNvSpPr>
            <a:spLocks noGrp="1"/>
          </p:cNvSpPr>
          <p:nvPr>
            <p:ph type="title"/>
          </p:nvPr>
        </p:nvSpPr>
        <p:spPr>
          <a:xfrm>
            <a:off x="473202" y="502920"/>
            <a:ext cx="2564892" cy="1463040"/>
          </a:xfrm>
        </p:spPr>
        <p:txBody>
          <a:bodyPr anchor="ctr">
            <a:normAutofit/>
          </a:bodyPr>
          <a:lstStyle/>
          <a:p>
            <a:r>
              <a:rPr lang="en-US" sz="3300" b="1" dirty="0">
                <a:ea typeface="Calibri Light"/>
                <a:cs typeface="Calibri Light"/>
              </a:rPr>
              <a:t>Total Success Launches by Site</a:t>
            </a:r>
            <a:endParaRPr lang="en-US" sz="3300" b="1" dirty="0"/>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500BE5-D6E2-F82B-207E-DC6F6E69F149}"/>
              </a:ext>
            </a:extLst>
          </p:cNvPr>
          <p:cNvSpPr>
            <a:spLocks noGrp="1"/>
          </p:cNvSpPr>
          <p:nvPr>
            <p:ph idx="1"/>
          </p:nvPr>
        </p:nvSpPr>
        <p:spPr>
          <a:xfrm>
            <a:off x="3490721" y="502920"/>
            <a:ext cx="5170932" cy="1463040"/>
          </a:xfrm>
        </p:spPr>
        <p:txBody>
          <a:bodyPr vert="horz" lIns="91440" tIns="45720" rIns="91440" bIns="45720" rtlCol="0" anchor="ctr">
            <a:normAutofit/>
          </a:bodyPr>
          <a:lstStyle/>
          <a:p>
            <a:r>
              <a:rPr lang="en-US" sz="1900" dirty="0">
                <a:ea typeface="+mn-lt"/>
                <a:cs typeface="+mn-lt"/>
              </a:rPr>
              <a:t>The KSC LC-39A Launch site accounts for the largest percentage of the total number of successful landings at 41.7%</a:t>
            </a:r>
            <a:endParaRPr lang="en-US" sz="1900" dirty="0"/>
          </a:p>
        </p:txBody>
      </p:sp>
      <p:pic>
        <p:nvPicPr>
          <p:cNvPr id="4" name="Picture 4" descr="Chart, pie chart&#10;&#10;Description automatically generated">
            <a:extLst>
              <a:ext uri="{FF2B5EF4-FFF2-40B4-BE49-F238E27FC236}">
                <a16:creationId xmlns:a16="http://schemas.microsoft.com/office/drawing/2014/main" id="{16080E40-45BA-1466-ED60-4B45080A8EFE}"/>
              </a:ext>
            </a:extLst>
          </p:cNvPr>
          <p:cNvPicPr>
            <a:picLocks noChangeAspect="1"/>
          </p:cNvPicPr>
          <p:nvPr/>
        </p:nvPicPr>
        <p:blipFill>
          <a:blip r:embed="rId2"/>
          <a:stretch>
            <a:fillRect/>
          </a:stretch>
        </p:blipFill>
        <p:spPr>
          <a:xfrm>
            <a:off x="473202" y="2411693"/>
            <a:ext cx="8188452" cy="3473423"/>
          </a:xfrm>
          <a:prstGeom prst="rect">
            <a:avLst/>
          </a:prstGeom>
        </p:spPr>
      </p:pic>
    </p:spTree>
    <p:extLst>
      <p:ext uri="{BB962C8B-B14F-4D97-AF65-F5344CB8AC3E}">
        <p14:creationId xmlns:p14="http://schemas.microsoft.com/office/powerpoint/2010/main" val="3331844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2742768-95DD-5221-9594-42DD19666F40}"/>
              </a:ext>
            </a:extLst>
          </p:cNvPr>
          <p:cNvSpPr>
            <a:spLocks noGrp="1"/>
          </p:cNvSpPr>
          <p:nvPr>
            <p:ph type="title"/>
          </p:nvPr>
        </p:nvSpPr>
        <p:spPr>
          <a:xfrm>
            <a:off x="628650" y="3998018"/>
            <a:ext cx="2986391" cy="2216513"/>
          </a:xfrm>
        </p:spPr>
        <p:txBody>
          <a:bodyPr>
            <a:normAutofit/>
          </a:bodyPr>
          <a:lstStyle/>
          <a:p>
            <a:r>
              <a:rPr lang="en-US" sz="3400" b="1" dirty="0">
                <a:ea typeface="Calibri Light"/>
                <a:cs typeface="Calibri Light"/>
              </a:rPr>
              <a:t>Launch Site with the highest probability of success</a:t>
            </a:r>
            <a:endParaRPr lang="en-US" sz="3400" b="1" dirty="0"/>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164896" y="3712762"/>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4" descr="Chart, pie chart&#10;&#10;Description automatically generated">
            <a:extLst>
              <a:ext uri="{FF2B5EF4-FFF2-40B4-BE49-F238E27FC236}">
                <a16:creationId xmlns:a16="http://schemas.microsoft.com/office/drawing/2014/main" id="{4D4A3045-D08A-65B2-6F12-CB7876155CA8}"/>
              </a:ext>
            </a:extLst>
          </p:cNvPr>
          <p:cNvPicPr>
            <a:picLocks noChangeAspect="1"/>
          </p:cNvPicPr>
          <p:nvPr/>
        </p:nvPicPr>
        <p:blipFill>
          <a:blip r:embed="rId2"/>
          <a:stretch>
            <a:fillRect/>
          </a:stretch>
        </p:blipFill>
        <p:spPr>
          <a:xfrm>
            <a:off x="494935" y="461098"/>
            <a:ext cx="8154129" cy="295545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5ABE0F51-CB36-C775-5B31-38CE2B0CAC45}"/>
              </a:ext>
            </a:extLst>
          </p:cNvPr>
          <p:cNvSpPr>
            <a:spLocks noGrp="1"/>
          </p:cNvSpPr>
          <p:nvPr>
            <p:ph idx="1"/>
          </p:nvPr>
        </p:nvSpPr>
        <p:spPr>
          <a:xfrm>
            <a:off x="3728126" y="3998019"/>
            <a:ext cx="4787224" cy="2216512"/>
          </a:xfrm>
        </p:spPr>
        <p:txBody>
          <a:bodyPr vert="horz" lIns="91440" tIns="45720" rIns="91440" bIns="45720" rtlCol="0">
            <a:normAutofit/>
          </a:bodyPr>
          <a:lstStyle/>
          <a:p>
            <a:r>
              <a:rPr lang="en-US" sz="2000" dirty="0">
                <a:ea typeface="+mn-lt"/>
                <a:cs typeface="+mn-lt"/>
              </a:rPr>
              <a:t>The KSC LC-39A Launch Site also has the highest probability of success per launch </a:t>
            </a:r>
          </a:p>
          <a:p>
            <a:r>
              <a:rPr lang="en-US" sz="2000" dirty="0">
                <a:ea typeface="+mn-lt"/>
                <a:cs typeface="+mn-lt"/>
              </a:rPr>
              <a:t> 76.9% of all launches at the KSC LC-39A Site Land Successfully </a:t>
            </a:r>
          </a:p>
          <a:p>
            <a:r>
              <a:rPr lang="en-US" sz="2000" dirty="0">
                <a:ea typeface="+mn-lt"/>
                <a:cs typeface="+mn-lt"/>
              </a:rPr>
              <a:t> 23.1% of all launches at the KSC LC-39A Site Fail to Land</a:t>
            </a:r>
            <a:endParaRPr lang="en-US" sz="2000" dirty="0">
              <a:ea typeface="Calibri"/>
              <a:cs typeface="Calibri"/>
            </a:endParaRPr>
          </a:p>
        </p:txBody>
      </p:sp>
    </p:spTree>
    <p:extLst>
      <p:ext uri="{BB962C8B-B14F-4D97-AF65-F5344CB8AC3E}">
        <p14:creationId xmlns:p14="http://schemas.microsoft.com/office/powerpoint/2010/main" val="3470776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4" descr="Rocket launch">
            <a:extLst>
              <a:ext uri="{FF2B5EF4-FFF2-40B4-BE49-F238E27FC236}">
                <a16:creationId xmlns:a16="http://schemas.microsoft.com/office/drawing/2014/main" id="{62C29E55-8078-4F96-DC81-99098FB4E995}"/>
              </a:ext>
            </a:extLst>
          </p:cNvPr>
          <p:cNvPicPr>
            <a:picLocks noChangeAspect="1"/>
          </p:cNvPicPr>
          <p:nvPr/>
        </p:nvPicPr>
        <p:blipFill rotWithShape="1">
          <a:blip r:embed="rId3"/>
          <a:srcRect l="3670" t="9091" r="15422"/>
          <a:stretch/>
        </p:blipFill>
        <p:spPr>
          <a:xfrm>
            <a:off x="20" y="10"/>
            <a:ext cx="9143980" cy="6857990"/>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406400" y="626533"/>
            <a:ext cx="5346700" cy="1278467"/>
          </a:xfrm>
        </p:spPr>
        <p:txBody>
          <a:bodyPr vert="horz" lIns="91440" tIns="45720" rIns="91440" bIns="45720" rtlCol="0" anchor="ctr">
            <a:normAutofit/>
          </a:bodyPr>
          <a:lstStyle/>
          <a:p>
            <a:r>
              <a:rPr lang="en-US" sz="2800">
                <a:solidFill>
                  <a:srgbClr val="FEFFFF"/>
                </a:solidFill>
              </a:rPr>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06401" y="1715729"/>
            <a:ext cx="5619750" cy="4227869"/>
          </a:xfrm>
        </p:spPr>
        <p:txBody>
          <a:bodyPr vert="horz" lIns="91440" tIns="45720" rIns="91440" bIns="45720" rtlCol="0" anchor="t">
            <a:normAutofit/>
          </a:bodyPr>
          <a:lstStyle/>
          <a:p>
            <a:pPr>
              <a:lnSpc>
                <a:spcPct val="90000"/>
              </a:lnSpc>
            </a:pPr>
            <a:r>
              <a:rPr lang="en-US" sz="1400" dirty="0">
                <a:solidFill>
                  <a:srgbClr val="FEFFFF"/>
                </a:solidFill>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lnSpc>
                <a:spcPct val="90000"/>
              </a:lnSpc>
            </a:pPr>
            <a:r>
              <a:rPr lang="en-US" sz="1400" dirty="0">
                <a:solidFill>
                  <a:srgbClr val="FEFFFF"/>
                </a:solidFill>
              </a:rPr>
              <a:t>We use various steps such as:</a:t>
            </a:r>
            <a:endParaRPr lang="en-US" sz="1400" dirty="0">
              <a:solidFill>
                <a:srgbClr val="FEFFFF"/>
              </a:solidFill>
              <a:cs typeface="Calibri"/>
            </a:endParaRPr>
          </a:p>
          <a:p>
            <a:pPr lvl="1">
              <a:lnSpc>
                <a:spcPct val="90000"/>
              </a:lnSpc>
            </a:pPr>
            <a:r>
              <a:rPr lang="en-US" sz="1200" dirty="0">
                <a:solidFill>
                  <a:srgbClr val="FEFFFF"/>
                </a:solidFill>
              </a:rPr>
              <a:t> Data Collection,  </a:t>
            </a:r>
            <a:endParaRPr lang="en-US" dirty="0">
              <a:solidFill>
                <a:srgbClr val="FFFFFF"/>
              </a:solidFill>
            </a:endParaRPr>
          </a:p>
          <a:p>
            <a:pPr lvl="1"/>
            <a:r>
              <a:rPr lang="en-US" sz="1200" dirty="0">
                <a:solidFill>
                  <a:srgbClr val="FEFFFF"/>
                </a:solidFill>
              </a:rPr>
              <a:t> Data wrangling,</a:t>
            </a:r>
            <a:endParaRPr lang="en-US" sz="1200" dirty="0">
              <a:solidFill>
                <a:srgbClr val="FFFFFF"/>
              </a:solidFill>
            </a:endParaRPr>
          </a:p>
          <a:p>
            <a:pPr lvl="1">
              <a:lnSpc>
                <a:spcPct val="90000"/>
              </a:lnSpc>
            </a:pPr>
            <a:r>
              <a:rPr lang="en-US" sz="1200" dirty="0">
                <a:solidFill>
                  <a:srgbClr val="FEFFFF"/>
                </a:solidFill>
              </a:rPr>
              <a:t> Exploratory Data Analysis using SQL ,</a:t>
            </a:r>
            <a:endParaRPr lang="en-US" sz="1200" dirty="0">
              <a:solidFill>
                <a:srgbClr val="FFFFFF"/>
              </a:solidFill>
            </a:endParaRPr>
          </a:p>
          <a:p>
            <a:pPr lvl="1"/>
            <a:r>
              <a:rPr lang="en-US" sz="1200" dirty="0">
                <a:solidFill>
                  <a:srgbClr val="FEFFFF"/>
                </a:solidFill>
              </a:rPr>
              <a:t> Exploratory analysis using Pandas and Matplotlib, </a:t>
            </a:r>
            <a:endParaRPr lang="en-US" sz="1200" dirty="0">
              <a:solidFill>
                <a:srgbClr val="FFFFFF"/>
              </a:solidFill>
            </a:endParaRPr>
          </a:p>
          <a:p>
            <a:pPr lvl="1"/>
            <a:r>
              <a:rPr lang="en-US" sz="1200" dirty="0">
                <a:solidFill>
                  <a:srgbClr val="FEFFFF"/>
                </a:solidFill>
              </a:rPr>
              <a:t> Data Visualization with Folium,</a:t>
            </a:r>
            <a:endParaRPr lang="en-US" sz="1200" dirty="0">
              <a:solidFill>
                <a:srgbClr val="FFFFFF"/>
              </a:solidFill>
            </a:endParaRPr>
          </a:p>
          <a:p>
            <a:pPr lvl="1"/>
            <a:r>
              <a:rPr lang="en-US" sz="1200" dirty="0">
                <a:solidFill>
                  <a:srgbClr val="FEFFFF"/>
                </a:solidFill>
              </a:rPr>
              <a:t>  Interactive Dashboard with Plotly Dash,</a:t>
            </a:r>
            <a:endParaRPr lang="en-US" sz="1200" dirty="0">
              <a:solidFill>
                <a:srgbClr val="FFFFFF"/>
              </a:solidFill>
            </a:endParaRPr>
          </a:p>
          <a:p>
            <a:pPr lvl="1"/>
            <a:r>
              <a:rPr lang="en-US" sz="1200" dirty="0">
                <a:solidFill>
                  <a:srgbClr val="FEFFFF"/>
                </a:solidFill>
              </a:rPr>
              <a:t>  Predictive analysis using Machine learning models.</a:t>
            </a:r>
            <a:endParaRPr lang="en-US" sz="1200" dirty="0"/>
          </a:p>
          <a:p>
            <a:pPr>
              <a:lnSpc>
                <a:spcPct val="90000"/>
              </a:lnSpc>
            </a:pPr>
            <a:r>
              <a:rPr lang="en-US" sz="1400" dirty="0">
                <a:solidFill>
                  <a:srgbClr val="FEFFFF"/>
                </a:solidFill>
              </a:rPr>
              <a:t>After creating many models ,we conclude that the  Decision tree is the best fit to predict the success or failure of the Falcon 9 Launch mission.</a:t>
            </a:r>
            <a:endParaRPr lang="en-US" sz="1400" dirty="0">
              <a:solidFill>
                <a:srgbClr val="FEFFFF"/>
              </a:solidFill>
              <a:cs typeface="Calibri"/>
            </a:endParaRPr>
          </a:p>
        </p:txBody>
      </p:sp>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648E-1716-A51E-1CFA-B555907CAE7F}"/>
              </a:ext>
            </a:extLst>
          </p:cNvPr>
          <p:cNvSpPr>
            <a:spLocks noGrp="1"/>
          </p:cNvSpPr>
          <p:nvPr>
            <p:ph type="title"/>
          </p:nvPr>
        </p:nvSpPr>
        <p:spPr>
          <a:xfrm>
            <a:off x="486696" y="629266"/>
            <a:ext cx="2629122" cy="1622321"/>
          </a:xfrm>
        </p:spPr>
        <p:txBody>
          <a:bodyPr vert="horz" lIns="91440" tIns="45720" rIns="91440" bIns="45720" rtlCol="0" anchor="ctr">
            <a:normAutofit/>
          </a:bodyPr>
          <a:lstStyle/>
          <a:p>
            <a:r>
              <a:rPr lang="en-US" sz="2400" b="1" kern="1200">
                <a:solidFill>
                  <a:schemeClr val="tx1"/>
                </a:solidFill>
                <a:latin typeface="+mj-lt"/>
                <a:ea typeface="+mj-ea"/>
                <a:cs typeface="+mj-cs"/>
              </a:rPr>
              <a:t>PREDICTIVE ANALYSIS – LOGISTIC REGRESSION</a:t>
            </a:r>
          </a:p>
        </p:txBody>
      </p:sp>
      <p:sp>
        <p:nvSpPr>
          <p:cNvPr id="5" name="TextBox 4">
            <a:extLst>
              <a:ext uri="{FF2B5EF4-FFF2-40B4-BE49-F238E27FC236}">
                <a16:creationId xmlns:a16="http://schemas.microsoft.com/office/drawing/2014/main" id="{35435526-83FC-8CBC-1C78-A8917AA8FA83}"/>
              </a:ext>
            </a:extLst>
          </p:cNvPr>
          <p:cNvSpPr txBox="1"/>
          <p:nvPr/>
        </p:nvSpPr>
        <p:spPr>
          <a:xfrm>
            <a:off x="486698" y="2438400"/>
            <a:ext cx="2629120"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Examining the confusion matrix, we see that logistic regression can distinguish between the different classes. We see that the major problem is false positives.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7EE27EB-2857-3467-A8FE-901E5464B98C}"/>
              </a:ext>
            </a:extLst>
          </p:cNvPr>
          <p:cNvPicPr>
            <a:picLocks noGrp="1" noChangeAspect="1"/>
          </p:cNvPicPr>
          <p:nvPr>
            <p:ph idx="1"/>
          </p:nvPr>
        </p:nvPicPr>
        <p:blipFill>
          <a:blip r:embed="rId2"/>
          <a:stretch>
            <a:fillRect/>
          </a:stretch>
        </p:blipFill>
        <p:spPr>
          <a:xfrm>
            <a:off x="4054396" y="1684279"/>
            <a:ext cx="4514498" cy="3486196"/>
          </a:xfrm>
          <a:prstGeom prst="rect">
            <a:avLst/>
          </a:prstGeom>
          <a:effectLst/>
        </p:spPr>
      </p:pic>
    </p:spTree>
    <p:extLst>
      <p:ext uri="{BB962C8B-B14F-4D97-AF65-F5344CB8AC3E}">
        <p14:creationId xmlns:p14="http://schemas.microsoft.com/office/powerpoint/2010/main" val="60021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123F89-5478-FC40-B8B2-4697F7F64829}"/>
              </a:ext>
            </a:extLst>
          </p:cNvPr>
          <p:cNvSpPr>
            <a:spLocks noGrp="1"/>
          </p:cNvSpPr>
          <p:nvPr>
            <p:ph type="title"/>
          </p:nvPr>
        </p:nvSpPr>
        <p:spPr>
          <a:xfrm>
            <a:off x="308610" y="991443"/>
            <a:ext cx="3332365" cy="1087819"/>
          </a:xfrm>
        </p:spPr>
        <p:txBody>
          <a:bodyPr vert="horz" lIns="91440" tIns="45720" rIns="91440" bIns="45720" rtlCol="0" anchor="b">
            <a:normAutofit/>
          </a:bodyPr>
          <a:lstStyle/>
          <a:p>
            <a:r>
              <a:rPr lang="en-US" sz="2300" kern="1200">
                <a:solidFill>
                  <a:schemeClr val="tx1"/>
                </a:solidFill>
                <a:latin typeface="+mj-lt"/>
                <a:ea typeface="+mj-ea"/>
                <a:cs typeface="+mj-cs"/>
              </a:rPr>
              <a:t>PREDICTIVE ANALYSIS- SUPPORT VECTOR MACHINES</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5B269534-761C-049F-19CD-DC0652E0DFE6}"/>
              </a:ext>
            </a:extLst>
          </p:cNvPr>
          <p:cNvSpPr txBox="1"/>
          <p:nvPr/>
        </p:nvSpPr>
        <p:spPr>
          <a:xfrm>
            <a:off x="308610" y="2684095"/>
            <a:ext cx="3332365" cy="34928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a:t>The SVM algorithm had an accuracy of 83.33%</a:t>
            </a:r>
          </a:p>
        </p:txBody>
      </p:sp>
      <p:pic>
        <p:nvPicPr>
          <p:cNvPr id="4" name="Picture 4">
            <a:extLst>
              <a:ext uri="{FF2B5EF4-FFF2-40B4-BE49-F238E27FC236}">
                <a16:creationId xmlns:a16="http://schemas.microsoft.com/office/drawing/2014/main" id="{3C269C23-F727-CCDD-B736-82775778F597}"/>
              </a:ext>
            </a:extLst>
          </p:cNvPr>
          <p:cNvPicPr>
            <a:picLocks noGrp="1" noChangeAspect="1"/>
          </p:cNvPicPr>
          <p:nvPr>
            <p:ph idx="1"/>
          </p:nvPr>
        </p:nvPicPr>
        <p:blipFill>
          <a:blip r:embed="rId2"/>
          <a:stretch>
            <a:fillRect/>
          </a:stretch>
        </p:blipFill>
        <p:spPr>
          <a:xfrm>
            <a:off x="4039362" y="1536283"/>
            <a:ext cx="4830318" cy="3730079"/>
          </a:xfrm>
          <a:prstGeom prst="rect">
            <a:avLst/>
          </a:prstGeom>
        </p:spPr>
      </p:pic>
    </p:spTree>
    <p:extLst>
      <p:ext uri="{BB962C8B-B14F-4D97-AF65-F5344CB8AC3E}">
        <p14:creationId xmlns:p14="http://schemas.microsoft.com/office/powerpoint/2010/main" val="77953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9B121D-1BC5-9471-D3F4-67F13491E7CF}"/>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a:r>
              <a:rPr lang="en-US" sz="2900" kern="1200">
                <a:solidFill>
                  <a:srgbClr val="FFFFFF"/>
                </a:solidFill>
                <a:latin typeface="+mj-lt"/>
                <a:ea typeface="+mj-ea"/>
                <a:cs typeface="+mj-cs"/>
              </a:rPr>
              <a:t>PREDICTIVE ANALYSIS-DECISION TREE CLASSIFIER </a:t>
            </a:r>
          </a:p>
        </p:txBody>
      </p:sp>
      <p:pic>
        <p:nvPicPr>
          <p:cNvPr id="4" name="Picture 4">
            <a:extLst>
              <a:ext uri="{FF2B5EF4-FFF2-40B4-BE49-F238E27FC236}">
                <a16:creationId xmlns:a16="http://schemas.microsoft.com/office/drawing/2014/main" id="{77D85696-594D-80FD-691E-8F8FA203B6F1}"/>
              </a:ext>
            </a:extLst>
          </p:cNvPr>
          <p:cNvPicPr>
            <a:picLocks noGrp="1" noChangeAspect="1"/>
          </p:cNvPicPr>
          <p:nvPr>
            <p:ph idx="1"/>
          </p:nvPr>
        </p:nvPicPr>
        <p:blipFill>
          <a:blip r:embed="rId2"/>
          <a:stretch>
            <a:fillRect/>
          </a:stretch>
        </p:blipFill>
        <p:spPr>
          <a:xfrm>
            <a:off x="3582987" y="1464257"/>
            <a:ext cx="5085525" cy="3927156"/>
          </a:xfrm>
          <a:prstGeom prst="rect">
            <a:avLst/>
          </a:prstGeom>
        </p:spPr>
      </p:pic>
    </p:spTree>
    <p:extLst>
      <p:ext uri="{BB962C8B-B14F-4D97-AF65-F5344CB8AC3E}">
        <p14:creationId xmlns:p14="http://schemas.microsoft.com/office/powerpoint/2010/main" val="3985387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3AF923-46E2-AB5E-915B-5C161E7334F8}"/>
              </a:ext>
            </a:extLst>
          </p:cNvPr>
          <p:cNvSpPr>
            <a:spLocks noGrp="1"/>
          </p:cNvSpPr>
          <p:nvPr>
            <p:ph type="title"/>
          </p:nvPr>
        </p:nvSpPr>
        <p:spPr>
          <a:xfrm>
            <a:off x="676267" y="405575"/>
            <a:ext cx="4822811" cy="1371600"/>
          </a:xfrm>
        </p:spPr>
        <p:txBody>
          <a:bodyPr vert="horz" lIns="91440" tIns="45720" rIns="91440" bIns="45720" rtlCol="0" anchor="ctr">
            <a:normAutofit/>
          </a:bodyPr>
          <a:lstStyle/>
          <a:p>
            <a:r>
              <a:rPr lang="en-US" sz="3500" kern="1200" dirty="0">
                <a:solidFill>
                  <a:schemeClr val="tx1"/>
                </a:solidFill>
                <a:latin typeface="+mj-lt"/>
                <a:ea typeface="+mj-ea"/>
                <a:cs typeface="+mj-cs"/>
              </a:rPr>
              <a:t>COMPARISON OF VARIOUS ALGORITHMS</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id="{83759F0E-80DE-AF4A-C7CD-F21A7F564C3D}"/>
              </a:ext>
            </a:extLst>
          </p:cNvPr>
          <p:cNvPicPr>
            <a:picLocks noGrp="1" noChangeAspect="1"/>
          </p:cNvPicPr>
          <p:nvPr>
            <p:ph idx="1"/>
          </p:nvPr>
        </p:nvPicPr>
        <p:blipFill>
          <a:blip r:embed="rId2"/>
          <a:stretch>
            <a:fillRect/>
          </a:stretch>
        </p:blipFill>
        <p:spPr>
          <a:xfrm>
            <a:off x="411793" y="3205857"/>
            <a:ext cx="8323012" cy="1976715"/>
          </a:xfrm>
          <a:prstGeom prst="rect">
            <a:avLst/>
          </a:prstGeom>
        </p:spPr>
      </p:pic>
    </p:spTree>
    <p:extLst>
      <p:ext uri="{BB962C8B-B14F-4D97-AF65-F5344CB8AC3E}">
        <p14:creationId xmlns:p14="http://schemas.microsoft.com/office/powerpoint/2010/main" val="2097701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7AE8F-5215-8777-04F5-23A85F51CFA9}"/>
              </a:ext>
            </a:extLst>
          </p:cNvPr>
          <p:cNvSpPr>
            <a:spLocks noGrp="1"/>
          </p:cNvSpPr>
          <p:nvPr>
            <p:ph type="title"/>
          </p:nvPr>
        </p:nvSpPr>
        <p:spPr>
          <a:xfrm>
            <a:off x="3724072" y="629268"/>
            <a:ext cx="4939868" cy="1286160"/>
          </a:xfrm>
        </p:spPr>
        <p:txBody>
          <a:bodyPr anchor="b">
            <a:normAutofit/>
          </a:bodyPr>
          <a:lstStyle/>
          <a:p>
            <a:r>
              <a:rPr lang="en-US" b="1" dirty="0">
                <a:ea typeface="Calibri Light"/>
                <a:cs typeface="Calibri Light"/>
              </a:rPr>
              <a:t>CONCLUSION</a:t>
            </a:r>
            <a:endParaRPr lang="en-US" b="1" dirty="0"/>
          </a:p>
        </p:txBody>
      </p:sp>
      <p:sp>
        <p:nvSpPr>
          <p:cNvPr id="3" name="Content Placeholder 2">
            <a:extLst>
              <a:ext uri="{FF2B5EF4-FFF2-40B4-BE49-F238E27FC236}">
                <a16:creationId xmlns:a16="http://schemas.microsoft.com/office/drawing/2014/main" id="{530A65CA-98A8-0736-6E8A-43BA46E94CB0}"/>
              </a:ext>
            </a:extLst>
          </p:cNvPr>
          <p:cNvSpPr>
            <a:spLocks noGrp="1"/>
          </p:cNvSpPr>
          <p:nvPr>
            <p:ph idx="1"/>
          </p:nvPr>
        </p:nvSpPr>
        <p:spPr>
          <a:xfrm>
            <a:off x="3724073" y="2438400"/>
            <a:ext cx="4939867" cy="3785419"/>
          </a:xfrm>
        </p:spPr>
        <p:txBody>
          <a:bodyPr vert="horz" lIns="91440" tIns="45720" rIns="91440" bIns="45720" rtlCol="0" anchor="t">
            <a:normAutofit/>
          </a:bodyPr>
          <a:lstStyle/>
          <a:p>
            <a:r>
              <a:rPr lang="en-US" sz="1400" dirty="0">
                <a:ea typeface="+mn-lt"/>
                <a:cs typeface="+mn-lt"/>
              </a:rPr>
              <a:t>The probability of successful landings has increased every year however in recent years (2018-2020) the yearly rate of increase has declined with a maximum probability of success being about 0.65 in 2020.</a:t>
            </a:r>
          </a:p>
          <a:p>
            <a:r>
              <a:rPr lang="en-US" sz="1400" dirty="0">
                <a:ea typeface="Calibri" panose="020F0502020204030204"/>
                <a:cs typeface="Calibri" panose="020F0502020204030204"/>
              </a:rPr>
              <a:t>Rockets with a low payload mass are more likely to land successfully than the ones with a heavier payload mass.</a:t>
            </a:r>
          </a:p>
          <a:p>
            <a:r>
              <a:rPr lang="en-US" sz="1400" dirty="0">
                <a:ea typeface="+mn-lt"/>
                <a:cs typeface="+mn-lt"/>
              </a:rPr>
              <a:t>We were able to build a decision tree model that can predict the probability of Falcon 9 Rocket Stage 1 Landing Successfully with an 94.44% accuracy on our out of sample data and 87.5% accuracy on in sample data.</a:t>
            </a:r>
          </a:p>
          <a:p>
            <a:r>
              <a:rPr lang="en-US" sz="1400" dirty="0">
                <a:ea typeface="+mn-lt"/>
                <a:cs typeface="+mn-lt"/>
              </a:rPr>
              <a:t>The KSC LC-39A Launch Site  has the highest probability of success per launch .</a:t>
            </a:r>
          </a:p>
          <a:p>
            <a:r>
              <a:rPr lang="en-US" sz="1400" dirty="0">
                <a:ea typeface="+mn-lt"/>
                <a:cs typeface="+mn-lt"/>
              </a:rPr>
              <a:t>The type of orbit required for the launch has an impact on the landing success, the ES-L1, SSO, HEO, and GEO orbits have the highest rate of success for landing .</a:t>
            </a:r>
            <a:endParaRPr lang="en-US" sz="1400" dirty="0">
              <a:ea typeface="Calibri" panose="020F0502020204030204"/>
              <a:cs typeface="Calibri" panose="020F0502020204030204"/>
            </a:endParaRPr>
          </a:p>
        </p:txBody>
      </p:sp>
      <p:pic>
        <p:nvPicPr>
          <p:cNvPr id="5" name="Picture 4" descr="Graph on document with pen">
            <a:extLst>
              <a:ext uri="{FF2B5EF4-FFF2-40B4-BE49-F238E27FC236}">
                <a16:creationId xmlns:a16="http://schemas.microsoft.com/office/drawing/2014/main" id="{467B2FC5-2599-2250-F579-C4A6711835C2}"/>
              </a:ext>
            </a:extLst>
          </p:cNvPr>
          <p:cNvPicPr>
            <a:picLocks noChangeAspect="1"/>
          </p:cNvPicPr>
          <p:nvPr/>
        </p:nvPicPr>
        <p:blipFill rotWithShape="1">
          <a:blip r:embed="rId2"/>
          <a:srcRect l="40131" r="26079" b="-3"/>
          <a:stretch/>
        </p:blipFill>
        <p:spPr>
          <a:xfrm>
            <a:off x="20" y="10"/>
            <a:ext cx="3476673"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4E86B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34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756DE-4AA3-8C03-415F-1AE8F535AB21}"/>
              </a:ext>
            </a:extLst>
          </p:cNvPr>
          <p:cNvSpPr>
            <a:spLocks noGrp="1"/>
          </p:cNvSpPr>
          <p:nvPr>
            <p:ph type="title"/>
          </p:nvPr>
        </p:nvSpPr>
        <p:spPr>
          <a:xfrm>
            <a:off x="3973321" y="329184"/>
            <a:ext cx="4688333" cy="1783080"/>
          </a:xfrm>
        </p:spPr>
        <p:txBody>
          <a:bodyPr anchor="b">
            <a:normAutofit/>
          </a:bodyPr>
          <a:lstStyle/>
          <a:p>
            <a:r>
              <a:rPr lang="en-US" sz="4700" b="1">
                <a:cs typeface="Calibri Light"/>
              </a:rPr>
              <a:t>Appendix</a:t>
            </a:r>
            <a:endParaRPr lang="en-US" sz="4700" b="1"/>
          </a:p>
        </p:txBody>
      </p:sp>
      <p:pic>
        <p:nvPicPr>
          <p:cNvPr id="5" name="Picture 4" descr="Colourful adhesive taps and pen on open notebook">
            <a:extLst>
              <a:ext uri="{FF2B5EF4-FFF2-40B4-BE49-F238E27FC236}">
                <a16:creationId xmlns:a16="http://schemas.microsoft.com/office/drawing/2014/main" id="{8D2F1C2B-7481-C5D4-890E-A009878E43A4}"/>
              </a:ext>
            </a:extLst>
          </p:cNvPr>
          <p:cNvPicPr>
            <a:picLocks noChangeAspect="1"/>
          </p:cNvPicPr>
          <p:nvPr/>
        </p:nvPicPr>
        <p:blipFill rotWithShape="1">
          <a:blip r:embed="rId2"/>
          <a:srcRect l="24554" r="41498" b="-3"/>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2374947"/>
            <a:ext cx="3182692"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AB6795-ED31-4F54-40B3-4572A5817214}"/>
              </a:ext>
            </a:extLst>
          </p:cNvPr>
          <p:cNvSpPr>
            <a:spLocks noGrp="1"/>
          </p:cNvSpPr>
          <p:nvPr>
            <p:ph idx="1"/>
          </p:nvPr>
        </p:nvSpPr>
        <p:spPr>
          <a:xfrm>
            <a:off x="3973321" y="2706624"/>
            <a:ext cx="4688333" cy="3483864"/>
          </a:xfrm>
        </p:spPr>
        <p:txBody>
          <a:bodyPr vert="horz" lIns="91440" tIns="45720" rIns="91440" bIns="45720" rtlCol="0" anchor="t">
            <a:normAutofit/>
          </a:bodyPr>
          <a:lstStyle/>
          <a:p>
            <a:r>
              <a:rPr lang="en-US" sz="1900" dirty="0">
                <a:ea typeface="+mn-lt"/>
                <a:cs typeface="+mn-lt"/>
              </a:rPr>
              <a:t>All the notebooks and other files that were created as part of this project can be found in the GitHub repository link below :</a:t>
            </a:r>
          </a:p>
          <a:p>
            <a:r>
              <a:rPr lang="en-US" sz="1900" dirty="0">
                <a:ea typeface="+mn-lt"/>
                <a:cs typeface="+mn-lt"/>
                <a:hlinkClick r:id="rId3"/>
              </a:rPr>
              <a:t>https://github.com/Datawrite/IBMDS</a:t>
            </a:r>
            <a:endParaRPr lang="en-US" sz="1900" dirty="0">
              <a:cs typeface="Calibri"/>
            </a:endParaRPr>
          </a:p>
        </p:txBody>
      </p:sp>
    </p:spTree>
    <p:extLst>
      <p:ext uri="{BB962C8B-B14F-4D97-AF65-F5344CB8AC3E}">
        <p14:creationId xmlns:p14="http://schemas.microsoft.com/office/powerpoint/2010/main" val="3275033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28650" y="448721"/>
            <a:ext cx="3530753" cy="1225650"/>
          </a:xfrm>
        </p:spPr>
        <p:txBody>
          <a:bodyPr vert="horz" lIns="91440" tIns="45720" rIns="91440" bIns="45720" rtlCol="0" anchor="b">
            <a:normAutofit/>
          </a:bodyPr>
          <a:lstStyle/>
          <a:p>
            <a:r>
              <a:rPr lang="en-US" sz="3300" b="1" kern="1200">
                <a:solidFill>
                  <a:schemeClr val="bg1"/>
                </a:solidFill>
                <a:latin typeface="+mj-lt"/>
                <a:ea typeface="+mj-ea"/>
                <a:cs typeface="+mj-cs"/>
              </a:rPr>
              <a:t>INTRODUCTION</a:t>
            </a:r>
          </a:p>
        </p:txBody>
      </p:sp>
      <p:cxnSp>
        <p:nvCxnSpPr>
          <p:cNvPr id="32"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749756"/>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673326" y="1909192"/>
            <a:ext cx="3439885" cy="364771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accent1"/>
              </a:buClr>
              <a:buFont typeface="Arial" panose="020B0604020202020204" pitchFamily="34" charset="0"/>
              <a:buChar char="•"/>
            </a:pPr>
            <a:r>
              <a:rPr lang="en-US" sz="1100" dirty="0">
                <a:solidFill>
                  <a:schemeClr val="bg1"/>
                </a:solidFill>
                <a:latin typeface="+mn-lt"/>
              </a:rPr>
              <a:t>In the era of commercial space travel, SpaceX is among the most successful companies . This is possible because SpaceX makes rocket launches relatively inexpensive compared to others like Blue origin or Rocket lab.</a:t>
            </a:r>
          </a:p>
          <a:p>
            <a:pPr>
              <a:buClr>
                <a:schemeClr val="accent1"/>
              </a:buClr>
              <a:buFont typeface="Arial" panose="020B0604020202020204" pitchFamily="34" charset="0"/>
              <a:buChar char="•"/>
            </a:pPr>
            <a:r>
              <a:rPr lang="en-US" sz="1100" dirty="0">
                <a:solidFill>
                  <a:schemeClr val="bg1"/>
                </a:solidFill>
                <a:latin typeface="+mn-lt"/>
              </a:rPr>
              <a:t>SpaceX advertises Falcon 9 rocket launches on its website with a cost of 62 million dollars; other providers cost upwards of 165 million dollars each, much of the savings is because SpaceX can reuse the first stage. </a:t>
            </a:r>
            <a:endParaRPr lang="en-US" sz="1100" dirty="0">
              <a:solidFill>
                <a:schemeClr val="bg1"/>
              </a:solidFill>
              <a:latin typeface="+mn-lt"/>
              <a:cs typeface="Calibri"/>
            </a:endParaRPr>
          </a:p>
          <a:p>
            <a:pPr>
              <a:buClr>
                <a:schemeClr val="accent1"/>
              </a:buClr>
              <a:buFont typeface="Arial" panose="020B0604020202020204" pitchFamily="34" charset="0"/>
              <a:buChar char="•"/>
            </a:pPr>
            <a:r>
              <a:rPr lang="en-US" sz="1100" dirty="0">
                <a:solidFill>
                  <a:schemeClr val="bg1"/>
                </a:solidFill>
                <a:latin typeface="+mn-lt"/>
              </a:rPr>
              <a:t>Therefore, if we can determine if the first stage will land, we can determine the cost of a launch. </a:t>
            </a:r>
            <a:endParaRPr lang="en-US" sz="1100" dirty="0">
              <a:solidFill>
                <a:schemeClr val="bg1"/>
              </a:solidFill>
              <a:latin typeface="+mn-lt"/>
              <a:cs typeface="Calibri"/>
            </a:endParaRPr>
          </a:p>
          <a:p>
            <a:pPr>
              <a:buClr>
                <a:schemeClr val="accent1"/>
              </a:buClr>
              <a:buFont typeface="Arial" panose="020B0604020202020204" pitchFamily="34" charset="0"/>
              <a:buChar char="•"/>
            </a:pPr>
            <a:r>
              <a:rPr lang="en-US" sz="1100" dirty="0">
                <a:solidFill>
                  <a:schemeClr val="bg1"/>
                </a:solidFill>
                <a:latin typeface="+mn-lt"/>
              </a:rPr>
              <a:t>In order to determine the price of each launch we will gather information, create dashboards for our team and train machine learning models to predict if SpaceX will reuse the first stage.</a:t>
            </a:r>
            <a:endParaRPr lang="en-US" sz="1100" dirty="0">
              <a:solidFill>
                <a:schemeClr val="bg1"/>
              </a:solidFill>
              <a:latin typeface="+mn-lt"/>
              <a:cs typeface="Calibri"/>
            </a:endParaRPr>
          </a:p>
          <a:p>
            <a:pPr marL="0" indent="0">
              <a:buClr>
                <a:schemeClr val="accent1"/>
              </a:buClr>
              <a:buNone/>
            </a:pPr>
            <a:r>
              <a:rPr lang="en-US" sz="1100" dirty="0">
                <a:solidFill>
                  <a:schemeClr val="bg1"/>
                </a:solidFill>
                <a:latin typeface="+mn-lt"/>
                <a:cs typeface="Calibri"/>
              </a:rPr>
              <a:t>WILL THE FIRST STAGE OF THE SPACEX FALCON 9 ROCKET LAUNCH LAND SUCCESSFULLY ?</a:t>
            </a: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5707672"/>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6" descr="Rocket launch">
            <a:extLst>
              <a:ext uri="{FF2B5EF4-FFF2-40B4-BE49-F238E27FC236}">
                <a16:creationId xmlns:a16="http://schemas.microsoft.com/office/drawing/2014/main" id="{F5281064-C8E7-2D9E-9767-08B2D236264D}"/>
              </a:ext>
            </a:extLst>
          </p:cNvPr>
          <p:cNvPicPr>
            <a:picLocks noChangeAspect="1"/>
          </p:cNvPicPr>
          <p:nvPr/>
        </p:nvPicPr>
        <p:blipFill rotWithShape="1">
          <a:blip r:embed="rId2"/>
          <a:srcRect l="39256" r="10603" b="-3"/>
          <a:stretch/>
        </p:blipFill>
        <p:spPr>
          <a:xfrm>
            <a:off x="4894089" y="600077"/>
            <a:ext cx="4249911" cy="5657845"/>
          </a:xfrm>
          <a:prstGeom prst="rect">
            <a:avLst/>
          </a:prstGeom>
        </p:spPr>
      </p:pic>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Free Images : analysis, analytics, charts, computer, data, desk ...">
            <a:extLst>
              <a:ext uri="{FF2B5EF4-FFF2-40B4-BE49-F238E27FC236}">
                <a16:creationId xmlns:a16="http://schemas.microsoft.com/office/drawing/2014/main" id="{2E948D5F-77BB-3C2D-27BF-A90D52FBBFAA}"/>
              </a:ext>
            </a:extLst>
          </p:cNvPr>
          <p:cNvPicPr>
            <a:picLocks noChangeAspect="1"/>
          </p:cNvPicPr>
          <p:nvPr/>
        </p:nvPicPr>
        <p:blipFill rotWithShape="1">
          <a:blip r:embed="rId2"/>
          <a:srcRect l="24562" r="16936" b="-1"/>
          <a:stretch/>
        </p:blipFill>
        <p:spPr>
          <a:xfrm>
            <a:off x="3088140" y="10"/>
            <a:ext cx="6055860" cy="6857990"/>
          </a:xfrm>
          <a:prstGeom prst="rect">
            <a:avLst/>
          </a:prstGeom>
        </p:spPr>
      </p:pic>
      <p:sp>
        <p:nvSpPr>
          <p:cNvPr id="12"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89485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573380"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03504" y="365125"/>
            <a:ext cx="3949616" cy="1325563"/>
          </a:xfrm>
        </p:spPr>
        <p:txBody>
          <a:bodyPr vert="horz" lIns="91440" tIns="45720" rIns="91440" bIns="45720" rtlCol="0"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603504" y="2022601"/>
            <a:ext cx="2956124" cy="4154361"/>
          </a:xfrm>
        </p:spPr>
        <p:txBody>
          <a:bodyPr vert="horz" lIns="91440" tIns="45720" rIns="91440" bIns="45720" rtlCol="0">
            <a:normAutofit/>
          </a:bodyPr>
          <a:lstStyle/>
          <a:p>
            <a:r>
              <a:rPr lang="en-US" sz="1200"/>
              <a:t>The overall methodology includes:</a:t>
            </a:r>
          </a:p>
          <a:p>
            <a:r>
              <a:rPr lang="en-US" sz="1200"/>
              <a:t>Data collection, wrangling, and formatting, using:</a:t>
            </a:r>
          </a:p>
          <a:p>
            <a:pPr lvl="1"/>
            <a:r>
              <a:rPr lang="en-US" sz="1200"/>
              <a:t>SpaceX API</a:t>
            </a:r>
          </a:p>
          <a:p>
            <a:pPr lvl="1"/>
            <a:r>
              <a:rPr lang="en-US" sz="1200"/>
              <a:t>Web scraping</a:t>
            </a:r>
          </a:p>
          <a:p>
            <a:r>
              <a:rPr lang="en-US" sz="1200"/>
              <a:t>Exploratory data analysis (EDA), using:</a:t>
            </a:r>
          </a:p>
          <a:p>
            <a:pPr lvl="1"/>
            <a:r>
              <a:rPr lang="en-US" sz="1200"/>
              <a:t>Pandas and NumPy</a:t>
            </a:r>
          </a:p>
          <a:p>
            <a:pPr lvl="1"/>
            <a:r>
              <a:rPr lang="en-US" sz="1200"/>
              <a:t>SQL</a:t>
            </a:r>
          </a:p>
          <a:p>
            <a:r>
              <a:rPr lang="en-US" sz="1200"/>
              <a:t>Data visualization, using:</a:t>
            </a:r>
          </a:p>
          <a:p>
            <a:pPr lvl="1"/>
            <a:r>
              <a:rPr lang="en-US" sz="1200"/>
              <a:t>Matplotlib and Seaborn</a:t>
            </a:r>
          </a:p>
          <a:p>
            <a:pPr lvl="1"/>
            <a:r>
              <a:rPr lang="en-US" sz="1200"/>
              <a:t>Folium</a:t>
            </a:r>
          </a:p>
          <a:p>
            <a:pPr lvl="1"/>
            <a:r>
              <a:rPr lang="en-US" sz="1200"/>
              <a:t>Dash</a:t>
            </a:r>
          </a:p>
          <a:p>
            <a:r>
              <a:rPr lang="en-US" sz="1200"/>
              <a:t>Machine learning prediction, using</a:t>
            </a:r>
          </a:p>
          <a:p>
            <a:pPr lvl="1"/>
            <a:r>
              <a:rPr lang="en-US" sz="1200"/>
              <a:t>Logistic regression</a:t>
            </a:r>
          </a:p>
          <a:p>
            <a:pPr lvl="1"/>
            <a:r>
              <a:rPr lang="en-US" sz="1200"/>
              <a:t>Support vector machine (SVM)</a:t>
            </a:r>
          </a:p>
          <a:p>
            <a:pPr lvl="1"/>
            <a:r>
              <a:rPr lang="en-US" sz="1200"/>
              <a:t>Decision tree</a:t>
            </a:r>
          </a:p>
          <a:p>
            <a:pPr lvl="1"/>
            <a:r>
              <a:rPr lang="en-US" sz="1200"/>
              <a:t>K-nearest neighbors (KNN)</a:t>
            </a:r>
          </a:p>
          <a:p>
            <a:pPr marL="0"/>
            <a:endParaRPr lang="en-US" sz="1200"/>
          </a:p>
        </p:txBody>
      </p:sp>
    </p:spTree>
    <p:extLst>
      <p:ext uri="{BB962C8B-B14F-4D97-AF65-F5344CB8AC3E}">
        <p14:creationId xmlns:p14="http://schemas.microsoft.com/office/powerpoint/2010/main" val="45285917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287"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28650" y="1412488"/>
            <a:ext cx="2174391" cy="4363844"/>
          </a:xfrm>
        </p:spPr>
        <p:txBody>
          <a:bodyPr vert="horz" lIns="91440" tIns="45720" rIns="91440" bIns="45720" rtlCol="0" anchor="t">
            <a:normAutofit/>
          </a:bodyPr>
          <a:lstStyle/>
          <a:p>
            <a:r>
              <a:rPr lang="en-US" sz="2700" kern="1200">
                <a:solidFill>
                  <a:srgbClr val="FFFFFF"/>
                </a:solidFill>
                <a:latin typeface="+mj-lt"/>
                <a:ea typeface="+mj-ea"/>
                <a:cs typeface="+mj-cs"/>
              </a:rPr>
              <a:t>RESULT</a:t>
            </a:r>
            <a:r>
              <a:rPr lang="en-US" sz="2700" b="1" kern="1200">
                <a:solidFill>
                  <a:srgbClr val="FFFFFF"/>
                </a:solidFill>
                <a:latin typeface="+mj-lt"/>
                <a:ea typeface="+mj-ea"/>
                <a:cs typeface="+mj-cs"/>
              </a:rPr>
              <a:t>S</a:t>
            </a:r>
            <a:br>
              <a:rPr lang="en-US" sz="2700" b="1" kern="1200">
                <a:solidFill>
                  <a:srgbClr val="FFFFFF"/>
                </a:solidFill>
                <a:latin typeface="+mj-lt"/>
                <a:ea typeface="+mj-ea"/>
                <a:cs typeface="+mj-cs"/>
              </a:rPr>
            </a:br>
            <a:r>
              <a:rPr lang="en-US" sz="2700" b="1" kern="1200">
                <a:solidFill>
                  <a:srgbClr val="FFFFFF"/>
                </a:solidFill>
                <a:latin typeface="+mj-lt"/>
                <a:ea typeface="+mj-ea"/>
                <a:cs typeface="+mj-cs"/>
              </a:rPr>
              <a:t>Data Collection and Data Wrangling 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idx="1"/>
          </p:nvPr>
        </p:nvSpPr>
        <p:spPr>
          <a:xfrm>
            <a:off x="2843189" y="1498521"/>
            <a:ext cx="2570462" cy="4363844"/>
          </a:xfrm>
        </p:spPr>
        <p:txBody>
          <a:bodyPr vert="horz" lIns="91440" tIns="45720" rIns="91440" bIns="45720" rtlCol="0">
            <a:normAutofit/>
          </a:bodyPr>
          <a:lstStyle/>
          <a:p>
            <a:pPr marL="0"/>
            <a:endParaRPr lang="en-US" sz="1700"/>
          </a:p>
          <a:p>
            <a:pPr marL="0"/>
            <a:endParaRPr lang="en-US" sz="1700"/>
          </a:p>
          <a:p>
            <a:pPr marL="0"/>
            <a:endParaRPr lang="en-US" sz="170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403"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BB69A-6B50-F90F-B382-8FE3DA5ABCD2}"/>
              </a:ext>
            </a:extLst>
          </p:cNvPr>
          <p:cNvSpPr txBox="1"/>
          <p:nvPr/>
        </p:nvSpPr>
        <p:spPr>
          <a:xfrm>
            <a:off x="6166639" y="1314167"/>
            <a:ext cx="2570339" cy="484316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800" b="1" dirty="0"/>
              <a:t>Libraries used : NumPy , Pandas, requests and Datetime</a:t>
            </a:r>
          </a:p>
          <a:p>
            <a:pPr indent="-228600">
              <a:lnSpc>
                <a:spcPct val="90000"/>
              </a:lnSpc>
              <a:spcAft>
                <a:spcPts val="600"/>
              </a:spcAft>
              <a:buFont typeface="Arial" panose="020B0604020202020204" pitchFamily="34" charset="0"/>
              <a:buChar char="•"/>
            </a:pPr>
            <a:endParaRPr lang="en-US" sz="800" b="1"/>
          </a:p>
          <a:p>
            <a:pPr indent="-228600">
              <a:lnSpc>
                <a:spcPct val="90000"/>
              </a:lnSpc>
              <a:spcAft>
                <a:spcPts val="600"/>
              </a:spcAft>
              <a:buFont typeface="Arial" panose="020B0604020202020204" pitchFamily="34" charset="0"/>
              <a:buChar char="•"/>
            </a:pPr>
            <a:r>
              <a:rPr lang="en-US" sz="800" b="1" dirty="0"/>
              <a:t>We make a get request to the SpaceX API and then clean the data retrieved.</a:t>
            </a:r>
            <a:endParaRPr lang="en-US" sz="800" b="1" dirty="0">
              <a:ea typeface="Calibri"/>
              <a:cs typeface="Calibri"/>
            </a:endParaRPr>
          </a:p>
          <a:p>
            <a:pPr indent="-228600">
              <a:lnSpc>
                <a:spcPct val="90000"/>
              </a:lnSpc>
              <a:spcAft>
                <a:spcPts val="600"/>
              </a:spcAft>
              <a:buFont typeface="Arial" panose="020B0604020202020204" pitchFamily="34" charset="0"/>
              <a:buChar char="•"/>
            </a:pPr>
            <a:endParaRPr lang="en-US" sz="800" b="1"/>
          </a:p>
          <a:p>
            <a:pPr indent="-228600">
              <a:lnSpc>
                <a:spcPct val="90000"/>
              </a:lnSpc>
              <a:spcAft>
                <a:spcPts val="600"/>
              </a:spcAft>
              <a:buFont typeface="Arial" panose="020B0604020202020204" pitchFamily="34" charset="0"/>
              <a:buChar char="•"/>
            </a:pPr>
            <a:r>
              <a:rPr lang="en-US" sz="800" b="1" dirty="0"/>
              <a:t>We use the following URL to access the SpaceX launch Data :</a:t>
            </a:r>
            <a:endParaRPr lang="en-US" sz="800" b="1" dirty="0">
              <a:ea typeface="Calibri"/>
              <a:cs typeface="Calibri"/>
            </a:endParaRPr>
          </a:p>
          <a:p>
            <a:pPr indent="-228600">
              <a:lnSpc>
                <a:spcPct val="90000"/>
              </a:lnSpc>
              <a:spcAft>
                <a:spcPts val="600"/>
              </a:spcAft>
              <a:buFont typeface="Arial" panose="020B0604020202020204" pitchFamily="34" charset="0"/>
              <a:buChar char="•"/>
            </a:pPr>
            <a:r>
              <a:rPr lang="en-US" sz="800" b="1" dirty="0">
                <a:hlinkClick r:id="rId2">
                  <a:extLst>
                    <a:ext uri="{A12FA001-AC4F-418D-AE19-62706E023703}">
                      <ahyp:hlinkClr xmlns:ahyp="http://schemas.microsoft.com/office/drawing/2018/hyperlinkcolor" val="tx"/>
                    </a:ext>
                  </a:extLst>
                </a:hlinkClick>
              </a:rPr>
              <a:t>SpaceX API</a:t>
            </a:r>
            <a:endParaRPr lang="en-US" sz="800" b="1" dirty="0"/>
          </a:p>
          <a:p>
            <a:pPr indent="-228600">
              <a:lnSpc>
                <a:spcPct val="90000"/>
              </a:lnSpc>
              <a:spcAft>
                <a:spcPts val="600"/>
              </a:spcAft>
              <a:buFont typeface="Arial" panose="020B0604020202020204" pitchFamily="34" charset="0"/>
              <a:buChar char="•"/>
            </a:pPr>
            <a:endParaRPr lang="en-US" sz="800" b="1"/>
          </a:p>
          <a:p>
            <a:pPr indent="-228600">
              <a:lnSpc>
                <a:spcPct val="90000"/>
              </a:lnSpc>
              <a:spcAft>
                <a:spcPts val="600"/>
              </a:spcAft>
              <a:buFont typeface="Arial" panose="020B0604020202020204" pitchFamily="34" charset="0"/>
              <a:buChar char="•"/>
            </a:pPr>
            <a:r>
              <a:rPr lang="en-US" sz="800" b="1" dirty="0"/>
              <a:t>Steps taken:</a:t>
            </a:r>
            <a:endParaRPr lang="en-US" sz="800" b="1" dirty="0">
              <a:ea typeface="Calibri"/>
              <a:cs typeface="Calibri"/>
            </a:endParaRPr>
          </a:p>
          <a:p>
            <a:pPr indent="-228600">
              <a:lnSpc>
                <a:spcPct val="90000"/>
              </a:lnSpc>
              <a:spcAft>
                <a:spcPts val="600"/>
              </a:spcAft>
              <a:buFont typeface="Arial" panose="020B0604020202020204" pitchFamily="34" charset="0"/>
              <a:buChar char="•"/>
            </a:pPr>
            <a:r>
              <a:rPr lang="en-US" sz="800" b="1" dirty="0"/>
              <a:t>     - we request and parse the SpaceX launch data using the GET REQUEST</a:t>
            </a:r>
            <a:endParaRPr lang="en-US" sz="800" b="1" dirty="0">
              <a:ea typeface="Calibri"/>
              <a:cs typeface="Calibri"/>
            </a:endParaRPr>
          </a:p>
          <a:p>
            <a:pPr indent="-228600">
              <a:lnSpc>
                <a:spcPct val="90000"/>
              </a:lnSpc>
              <a:spcAft>
                <a:spcPts val="600"/>
              </a:spcAft>
              <a:buFont typeface="Arial" panose="020B0604020202020204" pitchFamily="34" charset="0"/>
              <a:buChar char="•"/>
            </a:pPr>
            <a:r>
              <a:rPr lang="en-US" sz="800" b="1" dirty="0"/>
              <a:t>     - we use json_normalize method to convert the Json file into a data frame</a:t>
            </a:r>
            <a:endParaRPr lang="en-US" sz="800" b="1" dirty="0">
              <a:ea typeface="Calibri"/>
              <a:cs typeface="Calibri"/>
            </a:endParaRPr>
          </a:p>
          <a:p>
            <a:pPr indent="-228600">
              <a:lnSpc>
                <a:spcPct val="90000"/>
              </a:lnSpc>
              <a:spcAft>
                <a:spcPts val="600"/>
              </a:spcAft>
              <a:buFont typeface="Arial" panose="020B0604020202020204" pitchFamily="34" charset="0"/>
              <a:buChar char="•"/>
            </a:pPr>
            <a:r>
              <a:rPr lang="en-US" sz="800" b="1" dirty="0"/>
              <a:t>     -we get information from the data such as booster name, payload mass, orbit, name of launch site, latitude and longitude. We also learn about the type of landing, number of flights with a particular core ,etc.</a:t>
            </a:r>
            <a:endParaRPr lang="en-US" sz="800" b="1" dirty="0">
              <a:ea typeface="Calibri"/>
              <a:cs typeface="Calibri"/>
            </a:endParaRPr>
          </a:p>
          <a:p>
            <a:pPr indent="-228600">
              <a:lnSpc>
                <a:spcPct val="90000"/>
              </a:lnSpc>
              <a:spcAft>
                <a:spcPts val="600"/>
              </a:spcAft>
              <a:buFont typeface="Arial" panose="020B0604020202020204" pitchFamily="34" charset="0"/>
              <a:buChar char="•"/>
            </a:pPr>
            <a:r>
              <a:rPr lang="en-US" sz="800" b="1" dirty="0"/>
              <a:t>      - we convert the data into a data frame</a:t>
            </a:r>
            <a:endParaRPr lang="en-US" sz="800" b="1" dirty="0">
              <a:ea typeface="Calibri"/>
              <a:cs typeface="Calibri"/>
            </a:endParaRPr>
          </a:p>
          <a:p>
            <a:pPr indent="-228600">
              <a:lnSpc>
                <a:spcPct val="90000"/>
              </a:lnSpc>
              <a:spcAft>
                <a:spcPts val="600"/>
              </a:spcAft>
              <a:buFont typeface="Arial" panose="020B0604020202020204" pitchFamily="34" charset="0"/>
              <a:buChar char="•"/>
            </a:pPr>
            <a:r>
              <a:rPr lang="en-US" sz="800" b="1" dirty="0"/>
              <a:t>     - We filter the data frame to include only Falcon 9 launches </a:t>
            </a:r>
            <a:endParaRPr lang="en-US" sz="800" b="1" dirty="0">
              <a:ea typeface="Calibri"/>
              <a:cs typeface="Calibri"/>
            </a:endParaRPr>
          </a:p>
          <a:p>
            <a:pPr indent="-228600">
              <a:lnSpc>
                <a:spcPct val="90000"/>
              </a:lnSpc>
              <a:spcAft>
                <a:spcPts val="600"/>
              </a:spcAft>
              <a:buFont typeface="Arial" panose="020B0604020202020204" pitchFamily="34" charset="0"/>
              <a:buChar char="•"/>
            </a:pPr>
            <a:r>
              <a:rPr lang="en-US" sz="800" b="1" dirty="0"/>
              <a:t>     - We replace missing values with the mean </a:t>
            </a:r>
            <a:endParaRPr lang="en-US" sz="1200" b="1">
              <a:ea typeface="Calibri"/>
              <a:cs typeface="Calibri"/>
            </a:endParaRPr>
          </a:p>
          <a:p>
            <a:pPr indent="-228600">
              <a:lnSpc>
                <a:spcPct val="90000"/>
              </a:lnSpc>
              <a:spcAft>
                <a:spcPts val="600"/>
              </a:spcAft>
              <a:buFont typeface="Arial" panose="020B0604020202020204" pitchFamily="34" charset="0"/>
              <a:buChar char="•"/>
            </a:pPr>
            <a:endParaRPr lang="en-US" sz="800"/>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947BD-1681-74CE-4C9C-86E83C249ECE}"/>
              </a:ext>
            </a:extLst>
          </p:cNvPr>
          <p:cNvSpPr>
            <a:spLocks noGrp="1"/>
          </p:cNvSpPr>
          <p:nvPr>
            <p:ph type="title"/>
          </p:nvPr>
        </p:nvSpPr>
        <p:spPr>
          <a:xfrm>
            <a:off x="515125" y="1153572"/>
            <a:ext cx="2400300" cy="4461163"/>
          </a:xfrm>
        </p:spPr>
        <p:txBody>
          <a:bodyPr>
            <a:normAutofit/>
          </a:bodyPr>
          <a:lstStyle/>
          <a:p>
            <a:r>
              <a:rPr lang="en-US" sz="2400" b="1">
                <a:solidFill>
                  <a:srgbClr val="FFFFFF"/>
                </a:solidFill>
                <a:cs typeface="Calibri Light"/>
              </a:rPr>
              <a:t>  WEBSCRAPING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DE495EF7-6D12-6D67-42D1-59CDC2D8AD57}"/>
              </a:ext>
            </a:extLst>
          </p:cNvPr>
          <p:cNvSpPr>
            <a:spLocks noGrp="1"/>
          </p:cNvSpPr>
          <p:nvPr>
            <p:ph idx="1"/>
          </p:nvPr>
        </p:nvSpPr>
        <p:spPr>
          <a:xfrm>
            <a:off x="3335481" y="591344"/>
            <a:ext cx="5179868" cy="5585619"/>
          </a:xfrm>
        </p:spPr>
        <p:txBody>
          <a:bodyPr vert="horz" lIns="91440" tIns="45720" rIns="91440" bIns="45720" rtlCol="0" anchor="ctr">
            <a:normAutofit/>
          </a:bodyPr>
          <a:lstStyle/>
          <a:p>
            <a:r>
              <a:rPr lang="en-US" sz="2200" dirty="0">
                <a:cs typeface="Calibri"/>
              </a:rPr>
              <a:t>Libraries used : sys, Pandas, </a:t>
            </a:r>
            <a:r>
              <a:rPr lang="en-US" sz="2200" dirty="0" err="1">
                <a:cs typeface="Calibri"/>
              </a:rPr>
              <a:t>unicodedata</a:t>
            </a:r>
            <a:r>
              <a:rPr lang="en-US" sz="2200" dirty="0">
                <a:cs typeface="Calibri"/>
              </a:rPr>
              <a:t> , re and </a:t>
            </a:r>
            <a:r>
              <a:rPr lang="en-US" sz="2200" dirty="0" err="1">
                <a:cs typeface="Calibri"/>
              </a:rPr>
              <a:t>BeautifulSoup</a:t>
            </a:r>
            <a:r>
              <a:rPr lang="en-US" sz="2200" dirty="0">
                <a:cs typeface="Calibri"/>
              </a:rPr>
              <a:t> from bs4</a:t>
            </a:r>
            <a:endParaRPr lang="en-US" sz="2200" dirty="0">
              <a:ea typeface="Calibri"/>
              <a:cs typeface="Calibri"/>
            </a:endParaRPr>
          </a:p>
          <a:p>
            <a:r>
              <a:rPr lang="en-US" sz="2200" dirty="0">
                <a:cs typeface="Calibri"/>
              </a:rPr>
              <a:t>We extract a Falcon9  historical launch data contained in a html table from </a:t>
            </a:r>
            <a:r>
              <a:rPr lang="en-US" sz="2200" dirty="0" err="1">
                <a:cs typeface="Calibri"/>
              </a:rPr>
              <a:t>wikipedia</a:t>
            </a:r>
            <a:r>
              <a:rPr lang="en-US" sz="2200" dirty="0">
                <a:cs typeface="Calibri"/>
              </a:rPr>
              <a:t>.</a:t>
            </a:r>
            <a:endParaRPr lang="en-US" sz="2200" dirty="0">
              <a:ea typeface="Calibri"/>
              <a:cs typeface="Calibri"/>
            </a:endParaRPr>
          </a:p>
          <a:p>
            <a:r>
              <a:rPr lang="en-US" sz="2200" dirty="0">
                <a:cs typeface="Calibri"/>
              </a:rPr>
              <a:t>We use the following page to scrape the data</a:t>
            </a:r>
            <a:endParaRPr lang="en-US" sz="2200" dirty="0">
              <a:ea typeface="Calibri"/>
              <a:cs typeface="Calibri"/>
            </a:endParaRPr>
          </a:p>
          <a:p>
            <a:r>
              <a:rPr lang="en-US" sz="2200" dirty="0">
                <a:ea typeface="+mn-lt"/>
                <a:cs typeface="+mn-lt"/>
              </a:rPr>
              <a:t> </a:t>
            </a:r>
            <a:r>
              <a:rPr lang="en-US" sz="2200" dirty="0">
                <a:ea typeface="+mn-lt"/>
                <a:cs typeface="+mn-lt"/>
                <a:hlinkClick r:id="" action="ppaction://noaction"/>
              </a:rPr>
              <a:t>List Of Falcon9 and Falcon Heavy Launches</a:t>
            </a:r>
            <a:endParaRPr lang="en-US" sz="2200" dirty="0">
              <a:cs typeface="Calibri"/>
            </a:endParaRPr>
          </a:p>
          <a:p>
            <a:r>
              <a:rPr lang="en-US" sz="2200" dirty="0">
                <a:cs typeface="Calibri"/>
              </a:rPr>
              <a:t>We parse the table and load it into a pandas data frame.</a:t>
            </a:r>
            <a:endParaRPr lang="en-US" sz="2200" dirty="0">
              <a:ea typeface="Calibri"/>
              <a:cs typeface="Calibri"/>
            </a:endParaRPr>
          </a:p>
          <a:p>
            <a:r>
              <a:rPr lang="en-US" sz="2200" dirty="0">
                <a:cs typeface="Calibri"/>
              </a:rPr>
              <a:t>We have 121 rows and 11 columns of Falcon9 data only that we then clean up so that missing entries are replaced with mean and categorical data are encoded with one hot encoding.</a:t>
            </a:r>
            <a:endParaRPr lang="en-US" sz="2200" dirty="0">
              <a:ea typeface="Calibri"/>
              <a:cs typeface="Calibri"/>
            </a:endParaRPr>
          </a:p>
          <a:p>
            <a:endParaRPr lang="en-US" sz="2200">
              <a:cs typeface="Calibri"/>
            </a:endParaRPr>
          </a:p>
          <a:p>
            <a:endParaRPr lang="en-US" sz="2200">
              <a:cs typeface="Calibri"/>
            </a:endParaRPr>
          </a:p>
        </p:txBody>
      </p:sp>
    </p:spTree>
    <p:extLst>
      <p:ext uri="{BB962C8B-B14F-4D97-AF65-F5344CB8AC3E}">
        <p14:creationId xmlns:p14="http://schemas.microsoft.com/office/powerpoint/2010/main" val="310225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3">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C3BFDF-C559-268F-D040-18FBC2A71223}"/>
              </a:ext>
            </a:extLst>
          </p:cNvPr>
          <p:cNvSpPr>
            <a:spLocks noGrp="1"/>
          </p:cNvSpPr>
          <p:nvPr>
            <p:ph type="title"/>
          </p:nvPr>
        </p:nvSpPr>
        <p:spPr>
          <a:xfrm>
            <a:off x="939600" y="662399"/>
            <a:ext cx="4496990" cy="1494000"/>
          </a:xfrm>
        </p:spPr>
        <p:txBody>
          <a:bodyPr vert="horz" lIns="91440" tIns="45720" rIns="91440" bIns="45720" rtlCol="0" anchor="t">
            <a:normAutofit/>
          </a:bodyPr>
          <a:lstStyle/>
          <a:p>
            <a:r>
              <a:rPr lang="en-US" sz="4400" kern="1200">
                <a:solidFill>
                  <a:schemeClr val="tx1"/>
                </a:solidFill>
                <a:latin typeface="+mj-lt"/>
                <a:ea typeface="+mj-ea"/>
                <a:cs typeface="+mj-cs"/>
              </a:rPr>
              <a:t>D</a:t>
            </a:r>
            <a:r>
              <a:rPr lang="en-US" sz="4400" b="1" kern="1200">
                <a:solidFill>
                  <a:schemeClr val="tx1"/>
                </a:solidFill>
                <a:latin typeface="+mj-lt"/>
                <a:ea typeface="+mj-ea"/>
                <a:cs typeface="+mj-cs"/>
              </a:rPr>
              <a:t>ATA WRANGLING</a:t>
            </a:r>
          </a:p>
        </p:txBody>
      </p:sp>
      <p:grpSp>
        <p:nvGrpSpPr>
          <p:cNvPr id="26" name="Group 15">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27"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8"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4" name="Text Placeholder 3">
            <a:extLst>
              <a:ext uri="{FF2B5EF4-FFF2-40B4-BE49-F238E27FC236}">
                <a16:creationId xmlns:a16="http://schemas.microsoft.com/office/drawing/2014/main" id="{A9792E33-EF0D-D465-CB7B-3CD35C0D77B2}"/>
              </a:ext>
            </a:extLst>
          </p:cNvPr>
          <p:cNvSpPr>
            <a:spLocks noGrp="1"/>
          </p:cNvSpPr>
          <p:nvPr>
            <p:ph type="body" sz="half" idx="2"/>
          </p:nvPr>
        </p:nvSpPr>
        <p:spPr>
          <a:xfrm>
            <a:off x="938758" y="2286000"/>
            <a:ext cx="4511923" cy="3844800"/>
          </a:xfrm>
        </p:spPr>
        <p:txBody>
          <a:bodyPr vert="horz" lIns="91440" tIns="45720" rIns="91440" bIns="45720" rtlCol="0">
            <a:normAutofit/>
          </a:bodyPr>
          <a:lstStyle/>
          <a:p>
            <a:pPr marL="285750" indent="-228600">
              <a:buFont typeface="Arial" panose="020B0604020202020204" pitchFamily="34" charset="0"/>
              <a:buChar char="•"/>
            </a:pPr>
            <a:r>
              <a:rPr lang="en-US">
                <a:solidFill>
                  <a:schemeClr val="tx1">
                    <a:alpha val="60000"/>
                  </a:schemeClr>
                </a:solidFill>
              </a:rPr>
              <a:t>We performed exploratory data analysis and determined the training labels.</a:t>
            </a:r>
          </a:p>
          <a:p>
            <a:pPr marL="285750" indent="-228600">
              <a:buFont typeface="Arial" panose="020B0604020202020204" pitchFamily="34" charset="0"/>
              <a:buChar char="•"/>
            </a:pPr>
            <a:r>
              <a:rPr lang="en-US">
                <a:solidFill>
                  <a:schemeClr val="tx1">
                    <a:alpha val="60000"/>
                  </a:schemeClr>
                </a:solidFill>
              </a:rPr>
              <a:t>We  calculate the percentage of missing values and identify which columns are numerical or categorical.</a:t>
            </a:r>
          </a:p>
          <a:p>
            <a:pPr marL="285750" indent="-228600">
              <a:buFont typeface="Arial" panose="020B0604020202020204" pitchFamily="34" charset="0"/>
              <a:buChar char="•"/>
            </a:pPr>
            <a:r>
              <a:rPr lang="en-US">
                <a:solidFill>
                  <a:schemeClr val="tx1">
                    <a:alpha val="60000"/>
                  </a:schemeClr>
                </a:solidFill>
              </a:rPr>
              <a:t>We calculated the number of launch sites, number of launches at each site using the value_counts() method.</a:t>
            </a:r>
          </a:p>
          <a:p>
            <a:pPr marL="285750" indent="-228600">
              <a:buFont typeface="Arial" panose="020B0604020202020204" pitchFamily="34" charset="0"/>
              <a:buChar char="•"/>
            </a:pPr>
            <a:r>
              <a:rPr lang="en-US">
                <a:solidFill>
                  <a:schemeClr val="tx1">
                    <a:alpha val="60000"/>
                  </a:schemeClr>
                </a:solidFill>
              </a:rPr>
              <a:t>Each launch aims for a dedicated orbit. Some of the most common are shown in the picture.</a:t>
            </a:r>
          </a:p>
          <a:p>
            <a:pPr marL="285750" indent="-228600">
              <a:buFont typeface="Arial" panose="020B0604020202020204" pitchFamily="34" charset="0"/>
              <a:buChar char="•"/>
            </a:pPr>
            <a:r>
              <a:rPr lang="en-US">
                <a:solidFill>
                  <a:schemeClr val="tx1">
                    <a:alpha val="60000"/>
                  </a:schemeClr>
                </a:solidFill>
              </a:rPr>
              <a:t>We created landing outcome label from outcome column and export the results to csv.</a:t>
            </a:r>
          </a:p>
        </p:txBody>
      </p:sp>
      <p:pic>
        <p:nvPicPr>
          <p:cNvPr id="9" name="Picture 9" descr="Diagram, schematic, radar chart&#10;&#10;Description automatically generated">
            <a:extLst>
              <a:ext uri="{FF2B5EF4-FFF2-40B4-BE49-F238E27FC236}">
                <a16:creationId xmlns:a16="http://schemas.microsoft.com/office/drawing/2014/main" id="{8ACD5652-09C6-E5FB-5715-297E2BC3A157}"/>
              </a:ext>
            </a:extLst>
          </p:cNvPr>
          <p:cNvPicPr>
            <a:picLocks noChangeAspect="1"/>
          </p:cNvPicPr>
          <p:nvPr/>
        </p:nvPicPr>
        <p:blipFill>
          <a:blip r:embed="rId2"/>
          <a:stretch>
            <a:fillRect/>
          </a:stretch>
        </p:blipFill>
        <p:spPr>
          <a:xfrm>
            <a:off x="5308128" y="1105104"/>
            <a:ext cx="3438830" cy="4302735"/>
          </a:xfrm>
          <a:prstGeom prst="rect">
            <a:avLst/>
          </a:prstGeom>
        </p:spPr>
      </p:pic>
    </p:spTree>
    <p:extLst>
      <p:ext uri="{BB962C8B-B14F-4D97-AF65-F5344CB8AC3E}">
        <p14:creationId xmlns:p14="http://schemas.microsoft.com/office/powerpoint/2010/main" val="4252666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3724072" y="629268"/>
            <a:ext cx="4939868" cy="1286160"/>
          </a:xfrm>
        </p:spPr>
        <p:txBody>
          <a:bodyPr vert="horz" lIns="91440" tIns="45720" rIns="91440" bIns="45720" rtlCol="0" anchor="b">
            <a:normAutofit/>
          </a:bodyPr>
          <a:lstStyle/>
          <a:p>
            <a:r>
              <a:rPr lang="en-US" sz="4400" b="1"/>
              <a:t>EDA WITH SQL</a:t>
            </a:r>
          </a:p>
        </p:txBody>
      </p:sp>
      <p:sp>
        <p:nvSpPr>
          <p:cNvPr id="19" name="Text Placeholder 3">
            <a:extLst>
              <a:ext uri="{FF2B5EF4-FFF2-40B4-BE49-F238E27FC236}">
                <a16:creationId xmlns:a16="http://schemas.microsoft.com/office/drawing/2014/main" id="{CA76509A-EA02-518D-3C5A-559EDB1B0DB3}"/>
              </a:ext>
            </a:extLst>
          </p:cNvPr>
          <p:cNvSpPr>
            <a:spLocks noGrp="1"/>
          </p:cNvSpPr>
          <p:nvPr>
            <p:ph type="body" sz="half" idx="2"/>
          </p:nvPr>
        </p:nvSpPr>
        <p:spPr>
          <a:xfrm>
            <a:off x="3724073" y="2438400"/>
            <a:ext cx="4939867" cy="3785419"/>
          </a:xfrm>
        </p:spPr>
        <p:txBody>
          <a:bodyPr vert="horz" lIns="91440" tIns="45720" rIns="91440" bIns="45720" rtlCol="0" anchor="t">
            <a:normAutofit/>
          </a:bodyPr>
          <a:lstStyle/>
          <a:p>
            <a:pPr marL="285750" indent="-228600">
              <a:buFont typeface="Arial" panose="020B0604020202020204" pitchFamily="34" charset="0"/>
              <a:buChar char="•"/>
            </a:pPr>
            <a:r>
              <a:rPr lang="en-US" sz="1700" dirty="0"/>
              <a:t>We download the SpaceX dataset as a csv file and store it in a db2 instance on the cloud.</a:t>
            </a:r>
          </a:p>
          <a:p>
            <a:pPr marL="285750" indent="-228600">
              <a:buFont typeface="Arial" panose="020B0604020202020204" pitchFamily="34" charset="0"/>
              <a:buChar char="•"/>
            </a:pPr>
            <a:r>
              <a:rPr lang="en-US" sz="1700" dirty="0"/>
              <a:t>We then establish a connection with the database and explore the data using SQL queries to gather information.</a:t>
            </a:r>
            <a:endParaRPr lang="en-US" sz="1700" dirty="0">
              <a:ea typeface="Calibri"/>
              <a:cs typeface="Calibri"/>
            </a:endParaRPr>
          </a:p>
          <a:p>
            <a:pPr marL="285750" indent="-228600">
              <a:buFont typeface="Arial" panose="020B0604020202020204" pitchFamily="34" charset="0"/>
              <a:buChar char="•"/>
            </a:pPr>
            <a:r>
              <a:rPr lang="en-US" sz="1700" dirty="0"/>
              <a:t>We find unique launch sites in the space mission.</a:t>
            </a:r>
            <a:endParaRPr lang="en-US" sz="1700" dirty="0">
              <a:ea typeface="Calibri"/>
              <a:cs typeface="Calibri"/>
            </a:endParaRPr>
          </a:p>
          <a:p>
            <a:pPr marL="285750" indent="-228600">
              <a:buFont typeface="Arial" panose="020B0604020202020204" pitchFamily="34" charset="0"/>
              <a:buChar char="•"/>
            </a:pPr>
            <a:r>
              <a:rPr lang="en-US" sz="1700" dirty="0"/>
              <a:t>We also calculate the total payload mass carried by boosters launched by NASA.</a:t>
            </a:r>
            <a:endParaRPr lang="en-US" sz="1700" dirty="0">
              <a:ea typeface="Calibri"/>
              <a:cs typeface="Calibri"/>
            </a:endParaRPr>
          </a:p>
          <a:p>
            <a:pPr marL="285750" indent="-228600">
              <a:buFont typeface="Arial" panose="020B0604020202020204" pitchFamily="34" charset="0"/>
              <a:buChar char="•"/>
            </a:pPr>
            <a:r>
              <a:rPr lang="en-US" sz="1700" dirty="0"/>
              <a:t>The first successful landing outcome in the ground pad happened on 01-03 –2013.</a:t>
            </a:r>
            <a:endParaRPr lang="en-US" sz="1700" dirty="0">
              <a:ea typeface="Calibri"/>
              <a:cs typeface="Calibri"/>
            </a:endParaRPr>
          </a:p>
          <a:p>
            <a:pPr marL="285750" indent="-228600">
              <a:buFont typeface="Arial" panose="020B0604020202020204" pitchFamily="34" charset="0"/>
              <a:buChar char="•"/>
            </a:pPr>
            <a:r>
              <a:rPr lang="en-US" sz="1700" dirty="0"/>
              <a:t>WE also find the booster versions that carried  maximum payload mass.</a:t>
            </a:r>
            <a:endParaRPr lang="en-US" sz="1700" dirty="0">
              <a:ea typeface="Calibri"/>
              <a:cs typeface="Calibri"/>
            </a:endParaRPr>
          </a:p>
        </p:txBody>
      </p:sp>
      <p:pic>
        <p:nvPicPr>
          <p:cNvPr id="20" name="Picture 5" descr="Graph on document with pen">
            <a:extLst>
              <a:ext uri="{FF2B5EF4-FFF2-40B4-BE49-F238E27FC236}">
                <a16:creationId xmlns:a16="http://schemas.microsoft.com/office/drawing/2014/main" id="{520B8EF3-03F1-90D1-37BE-C79AB96FB8B2}"/>
              </a:ext>
            </a:extLst>
          </p:cNvPr>
          <p:cNvPicPr>
            <a:picLocks noChangeAspect="1"/>
          </p:cNvPicPr>
          <p:nvPr/>
        </p:nvPicPr>
        <p:blipFill rotWithShape="1">
          <a:blip r:embed="rId2"/>
          <a:srcRect l="40131" r="26079" b="-3"/>
          <a:stretch/>
        </p:blipFill>
        <p:spPr>
          <a:xfrm>
            <a:off x="20" y="10"/>
            <a:ext cx="3476673" cy="6857990"/>
          </a:xfrm>
          <a:prstGeom prst="rect">
            <a:avLst/>
          </a:prstGeom>
          <a:effectLst/>
        </p:spPr>
      </p:pic>
      <p:cxnSp>
        <p:nvCxnSpPr>
          <p:cNvPr id="21"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4E86B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16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887AE8FE-83F0-42D0-BB5E-14AD3FB1DE17}">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35</Slides>
  <Notes>2</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APPLIED DATA SCIENCE CAPSTONE PROJECT</vt:lpstr>
      <vt:lpstr>OUTLINE</vt:lpstr>
      <vt:lpstr>EXECUTIVE SUMMARY</vt:lpstr>
      <vt:lpstr>INTRODUCTION</vt:lpstr>
      <vt:lpstr>METHODOLOGY</vt:lpstr>
      <vt:lpstr>RESULTS Data Collection and Data Wrangling Methodology</vt:lpstr>
      <vt:lpstr>  WEBSCRAPING </vt:lpstr>
      <vt:lpstr>DATA WRANGLING</vt:lpstr>
      <vt:lpstr>EDA WITH SQL</vt:lpstr>
      <vt:lpstr>EDA with Python libraries</vt:lpstr>
      <vt:lpstr>Interactive Maps with Folium</vt:lpstr>
      <vt:lpstr>BUILD A DASHBOARD WITH PLOTLY DASH</vt:lpstr>
      <vt:lpstr>PREDICTIVE ANALYSIS – CLASSIFICATION </vt:lpstr>
      <vt:lpstr>Flight Number Vs Launch site </vt:lpstr>
      <vt:lpstr>Payload Vs Launch site</vt:lpstr>
      <vt:lpstr>Success rate Vs Orbit Type ES-L1,GEO,HEO,SSO, VLEO has the high success rates.</vt:lpstr>
      <vt:lpstr>Flight Number Vs Orbit Type</vt:lpstr>
      <vt:lpstr>Payload mass vs Orbit</vt:lpstr>
      <vt:lpstr>Launch Success Yearly Trend</vt:lpstr>
      <vt:lpstr>Map showing All Launch sites </vt:lpstr>
      <vt:lpstr>Out of a total of 10 launches at SpaceX VAFB SLC-4E launch site, ^ failed and 4 rockets landed successfully. </vt:lpstr>
      <vt:lpstr>Out of a total of 14 launches at the SpaceX KSC LC39A Launch Site Merritt Island, 10 rockets landed and 4 failed to launch.</vt:lpstr>
      <vt:lpstr>Out of a total of 26 launches at the SpaceX CCAFS LC_40 launch site, Only 7 landed and the other 19 rockets failed to land.</vt:lpstr>
      <vt:lpstr>PowerPoint Presentation</vt:lpstr>
      <vt:lpstr>MAP REPRESENTING DISTANCE BETWEEN COASTLINE AND LAUNCHSITE</vt:lpstr>
      <vt:lpstr>Map Showing Distance between Cape Canaveral site and the city Melbourne</vt:lpstr>
      <vt:lpstr>SPACEX VAFB SLC – 4E Launch Site</vt:lpstr>
      <vt:lpstr>Total Success Launches by Site</vt:lpstr>
      <vt:lpstr>Launch Site with the highest probability of success</vt:lpstr>
      <vt:lpstr>PREDICTIVE ANALYSIS – LOGISTIC REGRESSION</vt:lpstr>
      <vt:lpstr>PREDICTIVE ANALYSIS- SUPPORT VECTOR MACHINES</vt:lpstr>
      <vt:lpstr>PREDICTIVE ANALYSIS-DECISION TREE CLASSIFIER </vt:lpstr>
      <vt:lpstr>COMPARISON OF VARIOUS ALGORITHMS</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revision>1049</cp:revision>
  <dcterms:created xsi:type="dcterms:W3CDTF">2020-10-28T18:29:43Z</dcterms:created>
  <dcterms:modified xsi:type="dcterms:W3CDTF">2023-02-11T02:33:18Z</dcterms:modified>
</cp:coreProperties>
</file>